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  <p:sldMasterId id="2147483720" r:id="rId5"/>
    <p:sldMasterId id="2147483735" r:id="rId6"/>
    <p:sldMasterId id="2147483692" r:id="rId7"/>
    <p:sldMasterId id="2147483748" r:id="rId8"/>
  </p:sldMasterIdLst>
  <p:notesMasterIdLst>
    <p:notesMasterId r:id="rId17"/>
  </p:notesMasterIdLst>
  <p:handoutMasterIdLst>
    <p:handoutMasterId r:id="rId18"/>
  </p:handoutMasterIdLst>
  <p:sldIdLst>
    <p:sldId id="256" r:id="rId9"/>
    <p:sldId id="347" r:id="rId10"/>
    <p:sldId id="760" r:id="rId11"/>
    <p:sldId id="763" r:id="rId12"/>
    <p:sldId id="684" r:id="rId13"/>
    <p:sldId id="706" r:id="rId14"/>
    <p:sldId id="757" r:id="rId15"/>
    <p:sldId id="339" r:id="rId16"/>
  </p:sldIdLst>
  <p:sldSz cx="9144000" cy="5143500" type="screen16x9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B3B86"/>
    <a:srgbClr val="FF66CC"/>
    <a:srgbClr val="FF9900"/>
    <a:srgbClr val="95C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70" autoAdjust="0"/>
    <p:restoredTop sz="78837" autoAdjust="0"/>
  </p:normalViewPr>
  <p:slideViewPr>
    <p:cSldViewPr>
      <p:cViewPr varScale="1">
        <p:scale>
          <a:sx n="99" d="100"/>
          <a:sy n="99" d="100"/>
        </p:scale>
        <p:origin x="840" y="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717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268" y="-84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2" cy="497126"/>
          </a:xfrm>
          <a:prstGeom prst="rect">
            <a:avLst/>
          </a:prstGeom>
        </p:spPr>
        <p:txBody>
          <a:bodyPr vert="horz" lIns="95717" tIns="47859" rIns="95717" bIns="47859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2" cy="497126"/>
          </a:xfrm>
          <a:prstGeom prst="rect">
            <a:avLst/>
          </a:prstGeom>
        </p:spPr>
        <p:txBody>
          <a:bodyPr vert="horz" lIns="95717" tIns="47859" rIns="95717" bIns="47859" rtlCol="0"/>
          <a:lstStyle>
            <a:lvl1pPr algn="r">
              <a:defRPr sz="1300"/>
            </a:lvl1pPr>
          </a:lstStyle>
          <a:p>
            <a:fld id="{16642A42-4BC0-4ABC-89A7-B9B329363541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1"/>
            <a:ext cx="2951162" cy="497126"/>
          </a:xfrm>
          <a:prstGeom prst="rect">
            <a:avLst/>
          </a:prstGeom>
        </p:spPr>
        <p:txBody>
          <a:bodyPr vert="horz" lIns="95717" tIns="47859" rIns="95717" bIns="47859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1"/>
            <a:ext cx="2951162" cy="497126"/>
          </a:xfrm>
          <a:prstGeom prst="rect">
            <a:avLst/>
          </a:prstGeom>
        </p:spPr>
        <p:txBody>
          <a:bodyPr vert="horz" lIns="95717" tIns="47859" rIns="95717" bIns="47859" rtlCol="0" anchor="b"/>
          <a:lstStyle>
            <a:lvl1pPr algn="r">
              <a:defRPr sz="1300"/>
            </a:lvl1pPr>
          </a:lstStyle>
          <a:p>
            <a:fld id="{1525A39E-2D7E-4310-97F4-43D1539840B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l"/>
          <p:cNvSpPr txBox="1"/>
          <p:nvPr/>
        </p:nvSpPr>
        <p:spPr>
          <a:xfrm>
            <a:off x="0" y="9575192"/>
            <a:ext cx="6810375" cy="371709"/>
          </a:xfrm>
          <a:prstGeom prst="rect">
            <a:avLst/>
          </a:prstGeom>
          <a:noFill/>
        </p:spPr>
        <p:txBody>
          <a:bodyPr vert="horz" lIns="95717" tIns="47859" rIns="95717" bIns="47859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483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2" cy="497126"/>
          </a:xfrm>
          <a:prstGeom prst="rect">
            <a:avLst/>
          </a:prstGeom>
        </p:spPr>
        <p:txBody>
          <a:bodyPr vert="horz" lIns="95717" tIns="47859" rIns="95717" bIns="47859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2" cy="497126"/>
          </a:xfrm>
          <a:prstGeom prst="rect">
            <a:avLst/>
          </a:prstGeom>
        </p:spPr>
        <p:txBody>
          <a:bodyPr vert="horz" lIns="95717" tIns="47859" rIns="95717" bIns="47859" rtlCol="0"/>
          <a:lstStyle>
            <a:lvl1pPr algn="r">
              <a:defRPr sz="1300"/>
            </a:lvl1pPr>
          </a:lstStyle>
          <a:p>
            <a:fld id="{3273F374-3747-486C-80CE-899CBE7755B8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940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17" tIns="47859" rIns="95717" bIns="4785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5717" tIns="47859" rIns="95717" bIns="478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1"/>
            <a:ext cx="2951162" cy="497126"/>
          </a:xfrm>
          <a:prstGeom prst="rect">
            <a:avLst/>
          </a:prstGeom>
        </p:spPr>
        <p:txBody>
          <a:bodyPr vert="horz" lIns="95717" tIns="47859" rIns="95717" bIns="47859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1"/>
            <a:ext cx="2951162" cy="497126"/>
          </a:xfrm>
          <a:prstGeom prst="rect">
            <a:avLst/>
          </a:prstGeom>
        </p:spPr>
        <p:txBody>
          <a:bodyPr vert="horz" lIns="95717" tIns="47859" rIns="95717" bIns="47859" rtlCol="0" anchor="b"/>
          <a:lstStyle>
            <a:lvl1pPr algn="r">
              <a:defRPr sz="1300"/>
            </a:lvl1pPr>
          </a:lstStyle>
          <a:p>
            <a:fld id="{87C7A7DE-9F0F-4A18-9CF7-E464812F882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l"/>
          <p:cNvSpPr txBox="1"/>
          <p:nvPr/>
        </p:nvSpPr>
        <p:spPr>
          <a:xfrm>
            <a:off x="0" y="9575192"/>
            <a:ext cx="6810375" cy="371709"/>
          </a:xfrm>
          <a:prstGeom prst="rect">
            <a:avLst/>
          </a:prstGeom>
          <a:noFill/>
        </p:spPr>
        <p:txBody>
          <a:bodyPr vert="horz" lIns="95717" tIns="47859" rIns="95717" bIns="47859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87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7A7DE-9F0F-4A18-9CF7-E464812F882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793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7A7DE-9F0F-4A18-9CF7-E464812F882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655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7A7DE-9F0F-4A18-9CF7-E464812F882E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072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7A7DE-9F0F-4A18-9CF7-E464812F882E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636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7A7DE-9F0F-4A18-9CF7-E464812F882E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561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7A7DE-9F0F-4A18-9CF7-E464812F882E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608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7A7DE-9F0F-4A18-9CF7-E464812F882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573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Aiming to get on site later this year. Already shortlisted for a housing design award.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5896">
              <a:defRPr/>
            </a:pPr>
            <a:fld id="{87C7A7DE-9F0F-4A18-9CF7-E464812F882E}" type="slidenum">
              <a:rPr lang="en-GB">
                <a:solidFill>
                  <a:prstClr val="black"/>
                </a:solidFill>
                <a:latin typeface="Calibri"/>
              </a:rPr>
              <a:pPr defTabSz="905896">
                <a:defRPr/>
              </a:pPr>
              <a:t>8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9019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77" y="1423820"/>
            <a:ext cx="7772400" cy="314005"/>
          </a:xfrm>
        </p:spPr>
        <p:txBody>
          <a:bodyPr wrap="none" lIns="0" tIns="0" rIns="0" bIns="0" anchor="t"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77" y="1737825"/>
            <a:ext cx="7772400" cy="304044"/>
          </a:xfr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2200">
                <a:solidFill>
                  <a:srgbClr val="95C11E"/>
                </a:solidFill>
                <a:latin typeface="Corbel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 descr="HE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72" y="264358"/>
            <a:ext cx="830255" cy="80753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437196" y="800791"/>
            <a:ext cx="3430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orbel"/>
                <a:cs typeface="Corbel"/>
              </a:rPr>
              <a:t>Making homes happen</a:t>
            </a:r>
          </a:p>
        </p:txBody>
      </p:sp>
      <p:pic>
        <p:nvPicPr>
          <p:cNvPr id="8" name="Picture 7" descr="gree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4398"/>
            <a:ext cx="9144000" cy="282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 - End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4398"/>
            <a:ext cx="9144000" cy="2829102"/>
          </a:xfrm>
          <a:prstGeom prst="rect">
            <a:avLst/>
          </a:prstGeom>
        </p:spPr>
      </p:pic>
      <p:sp>
        <p:nvSpPr>
          <p:cNvPr id="7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1342800"/>
            <a:ext cx="7772400" cy="720079"/>
          </a:xfrm>
        </p:spPr>
        <p:txBody>
          <a:bodyPr tIns="0">
            <a:noAutofit/>
          </a:bodyPr>
          <a:lstStyle>
            <a:lvl1pPr marL="0" indent="0" algn="ctr">
              <a:buNone/>
              <a:def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</a:defRPr>
            </a:lvl1pPr>
          </a:lstStyle>
          <a:p>
            <a:pPr lvl="0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  <a:t>enquiries@homesengland.gov.uk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  <a:t>0300 1234 500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  <a:t>gov.uk/homes-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  <a:t>england</a:t>
            </a:r>
            <a:endParaRPr lang="en-GB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986400"/>
            <a:ext cx="7772400" cy="352800"/>
          </a:xfrm>
        </p:spPr>
        <p:txBody>
          <a:bodyPr tIns="46800">
            <a:noAutofit/>
          </a:bodyPr>
          <a:lstStyle>
            <a:lvl1pPr marL="0" indent="0" algn="ctr">
              <a:buNone/>
              <a:def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95C11F"/>
                </a:solidFill>
                <a:effectLst/>
                <a:uLnTx/>
                <a:uFillTx/>
                <a:latin typeface="Corbel" panose="020B0503020204020204" pitchFamily="34" charset="0"/>
              </a:defRPr>
            </a:lvl1pPr>
          </a:lstStyle>
          <a:p>
            <a:pPr lvl="0"/>
            <a:r>
              <a:rPr lang="en-US" sz="2400" dirty="0">
                <a:solidFill>
                  <a:srgbClr val="95C11F"/>
                </a:solidFill>
              </a:rPr>
              <a:t>Contact Information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8407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5282A8-A6D7-5B4D-8257-F9C7177A3D7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2956137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77" y="1423820"/>
            <a:ext cx="7772400" cy="314005"/>
          </a:xfrm>
        </p:spPr>
        <p:txBody>
          <a:bodyPr wrap="none" lIns="0" tIns="0" rIns="0" bIns="0" anchor="t"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77" y="1737825"/>
            <a:ext cx="7772400" cy="304044"/>
          </a:xfr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2200">
                <a:solidFill>
                  <a:srgbClr val="F7A109"/>
                </a:solidFill>
                <a:latin typeface="Corbel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 descr="HE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72" y="264358"/>
            <a:ext cx="830255" cy="80753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437196" y="800791"/>
            <a:ext cx="3430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orbel"/>
                <a:cs typeface="Corbel"/>
              </a:rPr>
              <a:t>Making homes happen</a:t>
            </a:r>
          </a:p>
        </p:txBody>
      </p:sp>
      <p:pic>
        <p:nvPicPr>
          <p:cNvPr id="7" name="Picture 6" descr="yellow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4398"/>
            <a:ext cx="9144000" cy="282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86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721"/>
            <a:ext cx="8229600" cy="1130576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spcAft>
                <a:spcPts val="600"/>
              </a:spcAft>
              <a:defRPr sz="3200">
                <a:solidFill>
                  <a:srgbClr val="F9B000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2297"/>
            <a:ext cx="6837916" cy="3157200"/>
          </a:xfrm>
        </p:spPr>
        <p:txBody>
          <a:bodyPr lIns="0" tIns="0" rIns="0" bIns="0">
            <a:normAutofit/>
          </a:bodyPr>
          <a:lstStyle>
            <a:lvl1pPr>
              <a:spcBef>
                <a:spcPts val="600"/>
              </a:spcBef>
              <a:defRPr sz="2000">
                <a:latin typeface="Corbel"/>
                <a:cs typeface="Corbel"/>
              </a:defRPr>
            </a:lvl1pPr>
            <a:lvl2pPr>
              <a:spcBef>
                <a:spcPts val="600"/>
              </a:spcBef>
              <a:defRPr sz="2000">
                <a:latin typeface="Corbel"/>
                <a:cs typeface="Corbel"/>
              </a:defRPr>
            </a:lvl2pPr>
            <a:lvl3pPr>
              <a:spcBef>
                <a:spcPts val="600"/>
              </a:spcBef>
              <a:defRPr sz="2000">
                <a:latin typeface="Corbel"/>
                <a:cs typeface="Corbel"/>
              </a:defRPr>
            </a:lvl3pPr>
            <a:lvl4pPr>
              <a:spcBef>
                <a:spcPts val="600"/>
              </a:spcBef>
              <a:defRPr sz="2000">
                <a:latin typeface="Corbel"/>
                <a:cs typeface="Corbel"/>
              </a:defRPr>
            </a:lvl4pPr>
            <a:lvl5pPr>
              <a:defRPr sz="2000">
                <a:latin typeface="Corbel"/>
                <a:cs typeface="Corbe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2899330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F9B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4398"/>
            <a:ext cx="9144000" cy="2829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360000"/>
            <a:ext cx="8161079" cy="1915359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5282A8-A6D7-5B4D-8257-F9C7177A3D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1204750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721"/>
            <a:ext cx="8229600" cy="1132279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3200">
                <a:solidFill>
                  <a:srgbClr val="F9B000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4000"/>
            <a:ext cx="8229600" cy="3157788"/>
          </a:xfrm>
        </p:spPr>
        <p:txBody>
          <a:bodyPr lIns="0" tIns="0" rIns="0" bIns="0" numCol="1" spcCol="288000"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latin typeface="Corbel"/>
                <a:cs typeface="Corbel"/>
              </a:defRPr>
            </a:lvl1pPr>
            <a:lvl2pPr>
              <a:spcBef>
                <a:spcPts val="600"/>
              </a:spcBef>
              <a:defRPr sz="2000">
                <a:latin typeface="Corbel"/>
                <a:cs typeface="Corbel"/>
              </a:defRPr>
            </a:lvl2pPr>
            <a:lvl3pPr>
              <a:spcBef>
                <a:spcPts val="600"/>
              </a:spcBef>
              <a:defRPr sz="2000">
                <a:latin typeface="Corbel"/>
                <a:cs typeface="Corbel"/>
              </a:defRPr>
            </a:lvl3pPr>
            <a:lvl4pPr>
              <a:spcBef>
                <a:spcPts val="600"/>
              </a:spcBef>
              <a:defRPr sz="2000">
                <a:latin typeface="Corbel"/>
                <a:cs typeface="Corbel"/>
              </a:defRPr>
            </a:lvl4pPr>
            <a:lvl5pPr>
              <a:defRPr sz="2000">
                <a:latin typeface="Corbel"/>
                <a:cs typeface="Corbel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33770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0350"/>
            <a:ext cx="4462220" cy="2771775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199" y="271721"/>
            <a:ext cx="4462221" cy="1132279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3200">
                <a:solidFill>
                  <a:schemeClr val="accent3"/>
                </a:solidFill>
                <a:latin typeface="Corbel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>
                <a:latin typeface="Corbel"/>
                <a:cs typeface="Corbel"/>
              </a:rPr>
              <a:t>#MakingHomesHappen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5ADB270-B166-43D7-8D5E-E7063AD981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19700" y="0"/>
            <a:ext cx="39243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2245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slid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44" y="1530350"/>
            <a:ext cx="4462220" cy="2771775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286243" y="271721"/>
            <a:ext cx="4462221" cy="1132279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3200">
                <a:solidFill>
                  <a:schemeClr val="accent3"/>
                </a:solidFill>
                <a:latin typeface="Corbel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>
                <a:latin typeface="Corbel"/>
                <a:cs typeface="Corbel"/>
              </a:rPr>
              <a:t>#MakingHomesHappen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5ADB270-B166-43D7-8D5E-E7063AD981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9243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0906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(orang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86746" y="2006462"/>
            <a:ext cx="8229600" cy="1130576"/>
          </a:xfrm>
        </p:spPr>
        <p:txBody>
          <a:bodyPr lIns="0" tIns="0" rIns="0" bIns="0" anchor="t">
            <a:normAutofit/>
          </a:bodyPr>
          <a:lstStyle>
            <a:lvl1pPr indent="0">
              <a:lnSpc>
                <a:spcPct val="9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>
              <a:solidFill>
                <a:srgbClr val="F9B000"/>
              </a:solidFill>
            </a:endParaRPr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5282A8-A6D7-5B4D-8257-F9C7177A3D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1586486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1923678"/>
            <a:ext cx="8229600" cy="1130576"/>
          </a:xfrm>
        </p:spPr>
        <p:txBody>
          <a:bodyPr lIns="0" tIns="0" rIns="0" bIns="0" anchor="t">
            <a:normAutofit/>
          </a:bodyPr>
          <a:lstStyle>
            <a:lvl1pPr inden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9B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>
              <a:solidFill>
                <a:srgbClr val="F9B000"/>
              </a:solidFill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2755772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721"/>
            <a:ext cx="8229600" cy="1130576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spcAft>
                <a:spcPts val="600"/>
              </a:spcAft>
              <a:defRPr sz="3200">
                <a:solidFill>
                  <a:srgbClr val="95C11E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2297"/>
            <a:ext cx="6837916" cy="3157200"/>
          </a:xfrm>
        </p:spPr>
        <p:txBody>
          <a:bodyPr lIns="0" tIns="0" rIns="0" bIns="0">
            <a:normAutofit/>
          </a:bodyPr>
          <a:lstStyle>
            <a:lvl1pPr>
              <a:spcBef>
                <a:spcPts val="600"/>
              </a:spcBef>
              <a:defRPr sz="2000">
                <a:latin typeface="Corbel"/>
                <a:cs typeface="Corbel"/>
              </a:defRPr>
            </a:lvl1pPr>
            <a:lvl2pPr>
              <a:spcBef>
                <a:spcPts val="600"/>
              </a:spcBef>
              <a:defRPr sz="2000">
                <a:latin typeface="Corbel"/>
                <a:cs typeface="Corbel"/>
              </a:defRPr>
            </a:lvl2pPr>
            <a:lvl3pPr>
              <a:spcBef>
                <a:spcPts val="600"/>
              </a:spcBef>
              <a:defRPr sz="2000">
                <a:latin typeface="Corbel"/>
                <a:cs typeface="Corbel"/>
              </a:defRPr>
            </a:lvl3pPr>
            <a:lvl4pPr>
              <a:spcBef>
                <a:spcPts val="600"/>
              </a:spcBef>
              <a:defRPr sz="2000">
                <a:latin typeface="Corbel"/>
                <a:cs typeface="Corbel"/>
              </a:defRPr>
            </a:lvl4pPr>
            <a:lvl5pPr>
              <a:defRPr sz="2000">
                <a:latin typeface="Corbel"/>
                <a:cs typeface="Corbe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2085459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12000" y="1079999"/>
            <a:ext cx="6123600" cy="343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517998"/>
            <a:ext cx="5486400" cy="319445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1721"/>
            <a:ext cx="8229600" cy="1130576"/>
          </a:xfrm>
        </p:spPr>
        <p:txBody>
          <a:bodyPr lIns="0" tIns="0" rIns="0" bIns="0" anchor="t">
            <a:normAutofit/>
          </a:bodyPr>
          <a:lstStyle>
            <a:lvl1pPr inden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9B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>
              <a:solidFill>
                <a:srgbClr val="F9B000"/>
              </a:solidFill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1166938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2666680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41488511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 - End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yellow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4398"/>
            <a:ext cx="9144000" cy="2829102"/>
          </a:xfrm>
          <a:prstGeom prst="rect">
            <a:avLst/>
          </a:prstGeom>
        </p:spPr>
      </p:pic>
      <p:sp>
        <p:nvSpPr>
          <p:cNvPr id="8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1342800"/>
            <a:ext cx="7772400" cy="720079"/>
          </a:xfrm>
        </p:spPr>
        <p:txBody>
          <a:bodyPr tIns="0">
            <a:noAutofit/>
          </a:bodyPr>
          <a:lstStyle>
            <a:lvl1pPr marL="0" indent="0" algn="ctr">
              <a:buNone/>
              <a:def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</a:defRPr>
            </a:lvl1pPr>
          </a:lstStyle>
          <a:p>
            <a:pPr lvl="0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  <a:t>enquiries@homesengland.gov.uk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  <a:t>0300 1234 500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  <a:t>gov.uk/homes-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  <a:t>england</a:t>
            </a:r>
            <a:endParaRPr lang="en-GB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986400"/>
            <a:ext cx="7772400" cy="352800"/>
          </a:xfrm>
        </p:spPr>
        <p:txBody>
          <a:bodyPr tIns="46800">
            <a:noAutofit/>
          </a:bodyPr>
          <a:lstStyle>
            <a:lvl1pPr marL="0" indent="0" algn="ctr">
              <a:buNone/>
              <a:def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9B000"/>
                </a:solidFill>
                <a:effectLst/>
                <a:uLnTx/>
                <a:uFillTx/>
                <a:latin typeface="Corbel" panose="020B0503020204020204" pitchFamily="34" charset="0"/>
              </a:defRPr>
            </a:lvl1pPr>
          </a:lstStyle>
          <a:p>
            <a:pPr lvl="0"/>
            <a:r>
              <a:rPr lang="en-US" sz="2400" dirty="0">
                <a:solidFill>
                  <a:srgbClr val="F9B000"/>
                </a:solidFill>
              </a:rPr>
              <a:t>Contact Information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4235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77" y="1423820"/>
            <a:ext cx="7772400" cy="314005"/>
          </a:xfrm>
        </p:spPr>
        <p:txBody>
          <a:bodyPr wrap="none" lIns="0" tIns="0" rIns="0" bIns="0" anchor="t"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77" y="1737825"/>
            <a:ext cx="7772400" cy="304044"/>
          </a:xfr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2200">
                <a:solidFill>
                  <a:srgbClr val="E6007E"/>
                </a:solidFill>
                <a:latin typeface="Corbel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 descr="HE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72" y="264358"/>
            <a:ext cx="830255" cy="80753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437196" y="800791"/>
            <a:ext cx="3430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orbel"/>
                <a:cs typeface="Corbel"/>
              </a:rPr>
              <a:t>Making homes happen</a:t>
            </a:r>
          </a:p>
        </p:txBody>
      </p:sp>
      <p:pic>
        <p:nvPicPr>
          <p:cNvPr id="7" name="Picture 6" descr="purpl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4398"/>
            <a:ext cx="9144000" cy="282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942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721"/>
            <a:ext cx="8229600" cy="1130576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spcAft>
                <a:spcPts val="600"/>
              </a:spcAft>
              <a:defRPr sz="3200">
                <a:solidFill>
                  <a:srgbClr val="E6007E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2297"/>
            <a:ext cx="6837916" cy="3157200"/>
          </a:xfrm>
        </p:spPr>
        <p:txBody>
          <a:bodyPr lIns="0" tIns="0" rIns="0" bIns="0">
            <a:normAutofit/>
          </a:bodyPr>
          <a:lstStyle>
            <a:lvl1pPr>
              <a:spcBef>
                <a:spcPts val="600"/>
              </a:spcBef>
              <a:defRPr sz="2000">
                <a:latin typeface="Corbel"/>
                <a:cs typeface="Corbel"/>
              </a:defRPr>
            </a:lvl1pPr>
            <a:lvl2pPr>
              <a:spcBef>
                <a:spcPts val="600"/>
              </a:spcBef>
              <a:defRPr sz="2000">
                <a:latin typeface="Corbel"/>
                <a:cs typeface="Corbel"/>
              </a:defRPr>
            </a:lvl2pPr>
            <a:lvl3pPr>
              <a:spcBef>
                <a:spcPts val="600"/>
              </a:spcBef>
              <a:defRPr sz="2000">
                <a:latin typeface="Corbel"/>
                <a:cs typeface="Corbel"/>
              </a:defRPr>
            </a:lvl3pPr>
            <a:lvl4pPr>
              <a:spcBef>
                <a:spcPts val="600"/>
              </a:spcBef>
              <a:defRPr sz="2000">
                <a:latin typeface="Corbel"/>
                <a:cs typeface="Corbel"/>
              </a:defRPr>
            </a:lvl4pPr>
            <a:lvl5pPr>
              <a:defRPr sz="2000">
                <a:latin typeface="Corbel"/>
                <a:cs typeface="Corbe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29629511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B80E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60000"/>
            <a:ext cx="7772400" cy="1915359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 descr="p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4398"/>
            <a:ext cx="9144000" cy="2829102"/>
          </a:xfrm>
          <a:prstGeom prst="rect">
            <a:avLst/>
          </a:prstGeom>
        </p:spPr>
      </p:pic>
      <p:sp>
        <p:nvSpPr>
          <p:cNvPr id="7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5282A8-A6D7-5B4D-8257-F9C7177A3D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24760443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721"/>
            <a:ext cx="8229600" cy="1132279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3200">
                <a:solidFill>
                  <a:srgbClr val="E6007E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4000"/>
            <a:ext cx="8229600" cy="3157788"/>
          </a:xfrm>
        </p:spPr>
        <p:txBody>
          <a:bodyPr lIns="0" tIns="0" rIns="0" bIns="0" numCol="1" spcCol="288000"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latin typeface="Corbel"/>
                <a:cs typeface="Corbel"/>
              </a:defRPr>
            </a:lvl1pPr>
            <a:lvl2pPr>
              <a:spcBef>
                <a:spcPts val="600"/>
              </a:spcBef>
              <a:defRPr sz="2000">
                <a:latin typeface="Corbel"/>
                <a:cs typeface="Corbel"/>
              </a:defRPr>
            </a:lvl2pPr>
            <a:lvl3pPr>
              <a:spcBef>
                <a:spcPts val="600"/>
              </a:spcBef>
              <a:defRPr sz="2000">
                <a:latin typeface="Corbel"/>
                <a:cs typeface="Corbel"/>
              </a:defRPr>
            </a:lvl3pPr>
            <a:lvl4pPr>
              <a:spcBef>
                <a:spcPts val="600"/>
              </a:spcBef>
              <a:defRPr sz="2000">
                <a:latin typeface="Corbel"/>
                <a:cs typeface="Corbel"/>
              </a:defRPr>
            </a:lvl4pPr>
            <a:lvl5pPr>
              <a:defRPr sz="2000">
                <a:latin typeface="Corbel"/>
                <a:cs typeface="Corbel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1181588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0350"/>
            <a:ext cx="4462220" cy="2771775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199" y="271721"/>
            <a:ext cx="4462221" cy="1132279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  <a:latin typeface="Corbel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>
                <a:latin typeface="Corbel"/>
                <a:cs typeface="Corbel"/>
              </a:rPr>
              <a:t>#MakingHomesHappen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5ADB270-B166-43D7-8D5E-E7063AD981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19700" y="0"/>
            <a:ext cx="39243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48946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slid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44" y="1530350"/>
            <a:ext cx="4462220" cy="2771775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286243" y="271721"/>
            <a:ext cx="4462221" cy="1132279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  <a:latin typeface="Corbel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>
                <a:latin typeface="Corbel"/>
                <a:cs typeface="Corbel"/>
              </a:rPr>
              <a:t>#MakingHomesHappen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5ADB270-B166-43D7-8D5E-E7063AD981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9243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9728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95C1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60000"/>
            <a:ext cx="7772400" cy="1915359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g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4398"/>
            <a:ext cx="9144000" cy="2829102"/>
          </a:xfrm>
          <a:prstGeom prst="rect">
            <a:avLst/>
          </a:prstGeom>
        </p:spPr>
      </p:pic>
      <p:sp>
        <p:nvSpPr>
          <p:cNvPr id="6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5282A8-A6D7-5B4D-8257-F9C7177A3D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34716261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(pink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0722" y="2006462"/>
            <a:ext cx="8229600" cy="1130576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spcAft>
                <a:spcPts val="600"/>
              </a:spcAft>
              <a:defRPr sz="320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5282A8-A6D7-5B4D-8257-F9C7177A3D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39677113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945230"/>
            <a:ext cx="8229600" cy="1130576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spcAft>
                <a:spcPts val="600"/>
              </a:spcAft>
              <a:defRPr sz="3200">
                <a:solidFill>
                  <a:srgbClr val="E6007E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348351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12000" y="1079999"/>
            <a:ext cx="6123600" cy="343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517998"/>
            <a:ext cx="5486400" cy="319445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1721"/>
            <a:ext cx="8229600" cy="1130576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spcAft>
                <a:spcPts val="600"/>
              </a:spcAft>
              <a:defRPr sz="3200">
                <a:solidFill>
                  <a:srgbClr val="E6007E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4021100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41540964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24661873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 - End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urpl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4398"/>
            <a:ext cx="9144000" cy="282910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1342800"/>
            <a:ext cx="7772400" cy="720079"/>
          </a:xfrm>
        </p:spPr>
        <p:txBody>
          <a:bodyPr tIns="0">
            <a:noAutofit/>
          </a:bodyPr>
          <a:lstStyle>
            <a:lvl1pPr marL="0" indent="0" algn="ctr">
              <a:buNone/>
              <a:def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</a:defRPr>
            </a:lvl1pPr>
          </a:lstStyle>
          <a:p>
            <a:pPr lvl="0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  <a:t>enquiries@homesengland.gov.uk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  <a:t>0300 1234 500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  <a:t>gov.uk/homes-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  <a:t>england</a:t>
            </a:r>
            <a:endParaRPr lang="en-GB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986400"/>
            <a:ext cx="7772400" cy="352800"/>
          </a:xfrm>
        </p:spPr>
        <p:txBody>
          <a:bodyPr tIns="46800">
            <a:noAutofit/>
          </a:bodyPr>
          <a:lstStyle>
            <a:lvl1pPr marL="0" indent="0" algn="ctr">
              <a:buNone/>
              <a:def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E7027E"/>
                </a:solidFill>
                <a:effectLst/>
                <a:uLnTx/>
                <a:uFillTx/>
                <a:latin typeface="Corbel" panose="020B0503020204020204" pitchFamily="34" charset="0"/>
              </a:defRPr>
            </a:lvl1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027E"/>
                </a:solidFill>
                <a:effectLst/>
                <a:uLnTx/>
                <a:uFillTx/>
                <a:latin typeface="Corbel"/>
                <a:ea typeface="+mj-ea"/>
              </a:rPr>
              <a:t>Contact Information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11746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ement slide (orang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86746" y="2006462"/>
            <a:ext cx="8229600" cy="1130576"/>
          </a:xfrm>
        </p:spPr>
        <p:txBody>
          <a:bodyPr lIns="0" tIns="0" rIns="0" bIns="0" anchor="t">
            <a:normAutofit/>
          </a:bodyPr>
          <a:lstStyle>
            <a:lvl1pPr indent="0">
              <a:lnSpc>
                <a:spcPct val="9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>
              <a:solidFill>
                <a:srgbClr val="F9B000"/>
              </a:solidFill>
            </a:endParaRPr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5282A8-A6D7-5B4D-8257-F9C7177A3D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4428491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77" y="1423820"/>
            <a:ext cx="7772400" cy="314005"/>
          </a:xfrm>
        </p:spPr>
        <p:txBody>
          <a:bodyPr wrap="none" lIns="0" tIns="0" rIns="0" bIns="0" anchor="t"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77" y="1737825"/>
            <a:ext cx="7772400" cy="304044"/>
          </a:xfr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2200">
                <a:solidFill>
                  <a:srgbClr val="118CDC"/>
                </a:solidFill>
                <a:latin typeface="Corbel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 descr="HE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72" y="264358"/>
            <a:ext cx="830255" cy="80753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437196" y="800791"/>
            <a:ext cx="3430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orbel"/>
                <a:cs typeface="Corbel"/>
              </a:rPr>
              <a:t>Making homes happen</a:t>
            </a:r>
          </a:p>
        </p:txBody>
      </p:sp>
      <p:pic>
        <p:nvPicPr>
          <p:cNvPr id="8" name="Picture 7" descr="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4398"/>
            <a:ext cx="9144000" cy="282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318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721"/>
            <a:ext cx="8229600" cy="1130576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spcAft>
                <a:spcPts val="600"/>
              </a:spcAft>
              <a:defRPr sz="3200">
                <a:solidFill>
                  <a:srgbClr val="009FE3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2297"/>
            <a:ext cx="6837916" cy="3157200"/>
          </a:xfrm>
        </p:spPr>
        <p:txBody>
          <a:bodyPr lIns="0" tIns="0" rIns="0" bIns="0">
            <a:normAutofit/>
          </a:bodyPr>
          <a:lstStyle>
            <a:lvl1pPr>
              <a:spcBef>
                <a:spcPts val="600"/>
              </a:spcBef>
              <a:defRPr sz="2000">
                <a:latin typeface="Corbel"/>
                <a:cs typeface="Corbel"/>
              </a:defRPr>
            </a:lvl1pPr>
            <a:lvl2pPr>
              <a:spcBef>
                <a:spcPts val="600"/>
              </a:spcBef>
              <a:defRPr sz="2000">
                <a:latin typeface="Corbel"/>
                <a:cs typeface="Corbel"/>
              </a:defRPr>
            </a:lvl2pPr>
            <a:lvl3pPr>
              <a:spcBef>
                <a:spcPts val="600"/>
              </a:spcBef>
              <a:defRPr sz="2000">
                <a:latin typeface="Corbel"/>
                <a:cs typeface="Corbel"/>
              </a:defRPr>
            </a:lvl3pPr>
            <a:lvl4pPr>
              <a:spcBef>
                <a:spcPts val="600"/>
              </a:spcBef>
              <a:defRPr sz="2000">
                <a:latin typeface="Corbel"/>
                <a:cs typeface="Corbel"/>
              </a:defRPr>
            </a:lvl4pPr>
            <a:lvl5pPr>
              <a:defRPr sz="2000">
                <a:latin typeface="Corbel"/>
                <a:cs typeface="Corbe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9976652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0068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60000"/>
            <a:ext cx="7772400" cy="1915359"/>
          </a:xfrm>
          <a:noFill/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b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4398"/>
            <a:ext cx="9144000" cy="2829102"/>
          </a:xfrm>
          <a:prstGeom prst="rect">
            <a:avLst/>
          </a:prstGeom>
        </p:spPr>
      </p:pic>
      <p:sp>
        <p:nvSpPr>
          <p:cNvPr id="7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5282A8-A6D7-5B4D-8257-F9C7177A3D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1651565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slid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0350"/>
            <a:ext cx="4462220" cy="2771775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199" y="271721"/>
            <a:ext cx="4462221" cy="1132279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3200">
                <a:solidFill>
                  <a:srgbClr val="95C11E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>
                <a:latin typeface="Corbel"/>
                <a:cs typeface="Corbel"/>
              </a:rPr>
              <a:t>#MakingHomesHappen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5ADB270-B166-43D7-8D5E-E7063AD981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19700" y="0"/>
            <a:ext cx="39243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24320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721"/>
            <a:ext cx="8229600" cy="1132279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3200">
                <a:solidFill>
                  <a:srgbClr val="009FE3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4000"/>
            <a:ext cx="8229600" cy="3157788"/>
          </a:xfrm>
        </p:spPr>
        <p:txBody>
          <a:bodyPr lIns="0" tIns="0" rIns="0" bIns="0" numCol="1" spcCol="288000"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latin typeface="Corbel"/>
                <a:cs typeface="Corbel"/>
              </a:defRPr>
            </a:lvl1pPr>
            <a:lvl2pPr>
              <a:spcBef>
                <a:spcPts val="600"/>
              </a:spcBef>
              <a:defRPr sz="2000">
                <a:latin typeface="Corbel"/>
                <a:cs typeface="Corbel"/>
              </a:defRPr>
            </a:lvl2pPr>
            <a:lvl3pPr>
              <a:spcBef>
                <a:spcPts val="600"/>
              </a:spcBef>
              <a:defRPr sz="2000">
                <a:latin typeface="Corbel"/>
                <a:cs typeface="Corbel"/>
              </a:defRPr>
            </a:lvl3pPr>
            <a:lvl4pPr>
              <a:spcBef>
                <a:spcPts val="600"/>
              </a:spcBef>
              <a:defRPr sz="2000">
                <a:latin typeface="Corbel"/>
                <a:cs typeface="Corbel"/>
              </a:defRPr>
            </a:lvl4pPr>
            <a:lvl5pPr>
              <a:defRPr sz="2000">
                <a:latin typeface="Corbel"/>
                <a:cs typeface="Corbel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12529696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0350"/>
            <a:ext cx="4462220" cy="2771775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199" y="271721"/>
            <a:ext cx="4462221" cy="1132279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  <a:latin typeface="Corbel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>
                <a:latin typeface="Corbel"/>
                <a:cs typeface="Corbel"/>
              </a:rPr>
              <a:t>#MakingHomesHappen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5ADB270-B166-43D7-8D5E-E7063AD981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19700" y="0"/>
            <a:ext cx="39243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55437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slid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44" y="1530350"/>
            <a:ext cx="4462220" cy="2771775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286243" y="271721"/>
            <a:ext cx="4462221" cy="1132279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  <a:latin typeface="Corbel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>
                <a:latin typeface="Corbel"/>
                <a:cs typeface="Corbel"/>
              </a:rPr>
              <a:t>#MakingHomesHappen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5ADB270-B166-43D7-8D5E-E7063AD981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9243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79015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(blue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05610"/>
            <a:ext cx="8229600" cy="1132279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320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5282A8-A6D7-5B4D-8257-F9C7177A3D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12618341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923678"/>
            <a:ext cx="8229600" cy="1132279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3200">
                <a:solidFill>
                  <a:srgbClr val="009FE3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12913089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12000" y="1079999"/>
            <a:ext cx="6123600" cy="343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517998"/>
            <a:ext cx="5486400" cy="319445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1721"/>
            <a:ext cx="8229600" cy="1132279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3200">
                <a:solidFill>
                  <a:srgbClr val="009FE3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37137430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15766969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10742583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 - End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4398"/>
            <a:ext cx="9144000" cy="2829102"/>
          </a:xfrm>
          <a:prstGeom prst="rect">
            <a:avLst/>
          </a:prstGeom>
        </p:spPr>
      </p:pic>
      <p:sp>
        <p:nvSpPr>
          <p:cNvPr id="9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1342800"/>
            <a:ext cx="7772400" cy="720079"/>
          </a:xfrm>
        </p:spPr>
        <p:txBody>
          <a:bodyPr tIns="0">
            <a:noAutofit/>
          </a:bodyPr>
          <a:lstStyle>
            <a:lvl1pPr marL="0" indent="0" algn="ctr">
              <a:buNone/>
              <a:def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</a:defRPr>
            </a:lvl1pPr>
          </a:lstStyle>
          <a:p>
            <a:pPr lvl="0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  <a:t>enquiries@homesengland.gov.uk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  <a:t>0300 1234 500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  <a:t>gov.uk/homes-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  <a:t>england</a:t>
            </a:r>
            <a:endParaRPr lang="en-GB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986400"/>
            <a:ext cx="7772400" cy="352800"/>
          </a:xfrm>
        </p:spPr>
        <p:txBody>
          <a:bodyPr tIns="4680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Corbel" panose="020B050302020402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Corbel"/>
                <a:ea typeface="+mj-ea"/>
              </a:rPr>
              <a:t>Contact Information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355108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ts &amp; Ti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>
                <a:latin typeface="Corbel"/>
                <a:cs typeface="Corbel"/>
              </a:rPr>
              <a:t>#MakingHomesHappen</a:t>
            </a:r>
          </a:p>
        </p:txBody>
      </p:sp>
      <p:sp>
        <p:nvSpPr>
          <p:cNvPr id="55" name="Title 1"/>
          <p:cNvSpPr txBox="1">
            <a:spLocks/>
          </p:cNvSpPr>
          <p:nvPr userDrawn="1"/>
        </p:nvSpPr>
        <p:spPr>
          <a:xfrm>
            <a:off x="457200" y="271721"/>
            <a:ext cx="8229600" cy="113057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3200" kern="1200">
                <a:solidFill>
                  <a:srgbClr val="009FE3"/>
                </a:solidFill>
                <a:latin typeface="Corbel"/>
                <a:ea typeface="+mj-ea"/>
                <a:cs typeface="Corbe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9B000"/>
                </a:solidFill>
                <a:effectLst/>
                <a:uLnTx/>
                <a:uFillTx/>
                <a:latin typeface="Corbel"/>
                <a:ea typeface="+mj-ea"/>
              </a:rPr>
              <a:t>Hints &amp; Tips</a:t>
            </a:r>
          </a:p>
        </p:txBody>
      </p:sp>
      <p:sp>
        <p:nvSpPr>
          <p:cNvPr id="56" name="Content Placeholder 2"/>
          <p:cNvSpPr txBox="1">
            <a:spLocks/>
          </p:cNvSpPr>
          <p:nvPr userDrawn="1"/>
        </p:nvSpPr>
        <p:spPr>
          <a:xfrm>
            <a:off x="467544" y="987574"/>
            <a:ext cx="6837916" cy="314278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6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9B000"/>
                </a:solidFill>
                <a:effectLst/>
                <a:uLnTx/>
                <a:uFillTx/>
                <a:latin typeface="Corbel"/>
                <a:ea typeface="+mn-ea"/>
              </a:rPr>
              <a:t>These guidelines show how to bring the Homes England brand to life with a consistent look and feel across all communication touchpoints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</a:endParaRPr>
          </a:p>
        </p:txBody>
      </p:sp>
      <p:sp>
        <p:nvSpPr>
          <p:cNvPr id="57" name="Content Placeholder 2"/>
          <p:cNvSpPr txBox="1">
            <a:spLocks/>
          </p:cNvSpPr>
          <p:nvPr userDrawn="1"/>
        </p:nvSpPr>
        <p:spPr>
          <a:xfrm>
            <a:off x="457200" y="1707655"/>
            <a:ext cx="8229600" cy="2088231"/>
          </a:xfrm>
          <a:prstGeom prst="rect">
            <a:avLst/>
          </a:prstGeom>
        </p:spPr>
        <p:txBody>
          <a:bodyPr vert="horz" lIns="0" tIns="0" rIns="0" bIns="0" numCol="2" spcCol="288000" rtlCol="0">
            <a:noAutofit/>
          </a:bodyPr>
          <a:lstStyle>
            <a:lvl1pPr marL="342900" indent="-342900" algn="l" defTabSz="457200" rtl="0" eaLnBrk="1" latinLnBrk="0" hangingPunct="1">
              <a:spcBef>
                <a:spcPts val="6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9B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</a:rPr>
              <a:t>Please keep to layout of slides, but feel free to remove the slides entirely if not relevant for your audience.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9B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</a:rPr>
              <a:t>Always use the Homes England colour palette when styling tables, charts, graphics or text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9B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</a:rPr>
              <a:t>Only use one colour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</a:rPr>
              <a:t>pallete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</a:rPr>
              <a:t>per slide/section (e.g. don’t mix greens with purples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9B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</a:rPr>
              <a:t>Don’t write over any graphics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9B000"/>
              </a:buClr>
              <a:buSzTx/>
              <a:buFont typeface="+mj-lt"/>
              <a:buAutoNum type="arabicPeriod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9B000"/>
              </a:buClr>
              <a:buSzTx/>
              <a:buFont typeface="+mj-lt"/>
              <a:buAutoNum type="arabicPeriod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9B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</a:rPr>
              <a:t>You can change slide colours by right clicking any slide in the slide sorter and selecting layout.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9B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</a:rPr>
              <a:t>Please select Homes England font, Corbel for all headers and body copy.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9B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</a:rPr>
              <a:t>Use a consistent font size where possible throughout PowerPoint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9B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</a:rPr>
              <a:t>Where possible, minimum font size - 14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9B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</a:rPr>
              <a:t>Do not be afraid to use multiple slides rather than trying to fit too much information onto one slide.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2120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slid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44" y="1530350"/>
            <a:ext cx="4462220" cy="2771775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286243" y="271721"/>
            <a:ext cx="4462221" cy="1132279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3200">
                <a:solidFill>
                  <a:srgbClr val="95C11E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>
                <a:latin typeface="Corbel"/>
                <a:cs typeface="Corbel"/>
              </a:rPr>
              <a:t>#MakingHomesHappen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5ADB270-B166-43D7-8D5E-E7063AD981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9243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689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 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>
                <a:latin typeface="Corbel"/>
                <a:cs typeface="Corbel"/>
              </a:rPr>
              <a:t>#</a:t>
            </a:r>
            <a:r>
              <a:rPr lang="en-US" sz="900" dirty="0" err="1">
                <a:latin typeface="Corbel"/>
                <a:cs typeface="Corbel"/>
              </a:rPr>
              <a:t>MakingHomesHappen</a:t>
            </a:r>
            <a:endParaRPr lang="en-US" sz="900" dirty="0">
              <a:latin typeface="Corbel"/>
              <a:cs typeface="Corbel"/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57199" y="271721"/>
            <a:ext cx="6973135" cy="12224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3200" kern="1200">
                <a:solidFill>
                  <a:srgbClr val="009FE3"/>
                </a:solidFill>
                <a:latin typeface="Corbel"/>
                <a:ea typeface="+mj-ea"/>
                <a:cs typeface="Corbe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9B000"/>
                </a:solidFill>
                <a:effectLst/>
                <a:uLnTx/>
                <a:uFillTx/>
                <a:latin typeface="Corbel"/>
                <a:ea typeface="+mj-ea"/>
              </a:rPr>
              <a:t>This is the default colour for each colour palette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9B000"/>
              </a:solidFill>
              <a:effectLst/>
              <a:uLnTx/>
              <a:uFillTx/>
              <a:latin typeface="Corbel"/>
              <a:ea typeface="+mj-ea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513075" y="1619694"/>
            <a:ext cx="1002033" cy="1447536"/>
          </a:xfrm>
          <a:prstGeom prst="rect">
            <a:avLst/>
          </a:prstGeom>
          <a:solidFill>
            <a:srgbClr val="95C11F"/>
          </a:solidFill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4584316" y="1628559"/>
            <a:ext cx="1002032" cy="1438671"/>
          </a:xfrm>
          <a:prstGeom prst="rect">
            <a:avLst/>
          </a:prstGeom>
          <a:solidFill>
            <a:srgbClr val="F9B000"/>
          </a:solidFill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2548696" y="1612994"/>
            <a:ext cx="1002032" cy="1447536"/>
          </a:xfrm>
          <a:prstGeom prst="rect">
            <a:avLst/>
          </a:prstGeom>
          <a:solidFill>
            <a:srgbClr val="E6007E"/>
          </a:solidFill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6619936" y="1642372"/>
            <a:ext cx="970993" cy="1431971"/>
          </a:xfrm>
          <a:prstGeom prst="rect">
            <a:avLst/>
          </a:prstGeom>
          <a:solidFill>
            <a:srgbClr val="0090D7"/>
          </a:solidFill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1720405" y="1619694"/>
            <a:ext cx="62299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95C11E"/>
                </a:solidFill>
                <a:cs typeface="Corbel"/>
              </a:rPr>
              <a:t>R 149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95C11E"/>
                </a:solidFill>
                <a:cs typeface="Corbel"/>
              </a:rPr>
              <a:t>G 193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95C11E"/>
                </a:solidFill>
                <a:cs typeface="Corbel"/>
              </a:rPr>
              <a:t>B 31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5791645" y="1628559"/>
            <a:ext cx="62299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F9B109"/>
                </a:solidFill>
                <a:cs typeface="Corbel"/>
              </a:rPr>
              <a:t>R 249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F9B109"/>
                </a:solidFill>
                <a:cs typeface="Corbel"/>
              </a:rPr>
              <a:t>G 176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F9B109"/>
                </a:solidFill>
                <a:cs typeface="Corbel"/>
              </a:rPr>
              <a:t>B 0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3756025" y="1628559"/>
            <a:ext cx="62299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E7027E"/>
                </a:solidFill>
                <a:cs typeface="Corbel"/>
              </a:rPr>
              <a:t>R 230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E7027E"/>
                </a:solidFill>
                <a:cs typeface="Corbel"/>
              </a:rPr>
              <a:t>G 0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E7027E"/>
                </a:solidFill>
                <a:cs typeface="Corbel"/>
              </a:rPr>
              <a:t>B 126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7796229" y="1619694"/>
            <a:ext cx="62299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0090D7"/>
                </a:solidFill>
                <a:cs typeface="Corbel"/>
              </a:rPr>
              <a:t>R 0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0090D7"/>
                </a:solidFill>
                <a:cs typeface="Corbel"/>
              </a:rPr>
              <a:t>G 144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0090D7"/>
                </a:solidFill>
                <a:cs typeface="Corbel"/>
              </a:rPr>
              <a:t>B 215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457200" y="1341377"/>
            <a:ext cx="6229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>
                <a:solidFill>
                  <a:prstClr val="white">
                    <a:lumMod val="50000"/>
                  </a:prstClr>
                </a:solidFill>
                <a:cs typeface="Corbel"/>
              </a:rPr>
              <a:t>Greens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4645444" y="1341377"/>
            <a:ext cx="6229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>
                <a:solidFill>
                  <a:prstClr val="white">
                    <a:lumMod val="50000"/>
                  </a:prstClr>
                </a:solidFill>
                <a:cs typeface="Corbel"/>
              </a:rPr>
              <a:t>Oranges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2551322" y="1341377"/>
            <a:ext cx="6229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>
                <a:solidFill>
                  <a:prstClr val="white">
                    <a:lumMod val="50000"/>
                  </a:prstClr>
                </a:solidFill>
                <a:cs typeface="Corbel"/>
              </a:rPr>
              <a:t>Purples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6619936" y="1341377"/>
            <a:ext cx="6229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>
                <a:solidFill>
                  <a:prstClr val="white">
                    <a:lumMod val="50000"/>
                  </a:prstClr>
                </a:solidFill>
                <a:cs typeface="Corbel"/>
              </a:rPr>
              <a:t>Blues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478916" y="3163813"/>
            <a:ext cx="803085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9B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Please keep to default colour for headings  and subheadings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9B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Make use of the full colour palette when incorporating graphs and charts into your PowerPoint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9B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HOW TO: Change colour - To change to a specific colour, click font or shape fill icon, then click more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colours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custom and enter the unique RGB value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9B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Ask the marketing team if you need any further guidance – marketing@homesengland.gov.uk</a:t>
            </a:r>
          </a:p>
        </p:txBody>
      </p:sp>
    </p:spTree>
    <p:extLst>
      <p:ext uri="{BB962C8B-B14F-4D97-AF65-F5344CB8AC3E}">
        <p14:creationId xmlns:p14="http://schemas.microsoft.com/office/powerpoint/2010/main" val="32591633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 Colour Palet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>
                <a:latin typeface="Corbel"/>
                <a:cs typeface="Corbel"/>
              </a:rPr>
              <a:t>#</a:t>
            </a:r>
            <a:r>
              <a:rPr lang="en-US" sz="900" dirty="0" err="1">
                <a:latin typeface="Corbel"/>
                <a:cs typeface="Corbel"/>
              </a:rPr>
              <a:t>MakingHomesHappen</a:t>
            </a:r>
            <a:endParaRPr lang="en-US" sz="900" dirty="0">
              <a:latin typeface="Corbel"/>
              <a:cs typeface="Corbel"/>
            </a:endParaRPr>
          </a:p>
        </p:txBody>
      </p:sp>
      <p:sp>
        <p:nvSpPr>
          <p:cNvPr id="59" name="Title 1"/>
          <p:cNvSpPr txBox="1">
            <a:spLocks/>
          </p:cNvSpPr>
          <p:nvPr userDrawn="1"/>
        </p:nvSpPr>
        <p:spPr>
          <a:xfrm>
            <a:off x="457199" y="271721"/>
            <a:ext cx="6973135" cy="12224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3200" kern="1200">
                <a:solidFill>
                  <a:srgbClr val="009FE3"/>
                </a:solidFill>
                <a:latin typeface="Corbel"/>
                <a:ea typeface="+mj-ea"/>
                <a:cs typeface="Corbe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9B000"/>
                </a:solidFill>
                <a:effectLst/>
                <a:uLnTx/>
                <a:uFillTx/>
                <a:latin typeface="Corbel"/>
                <a:ea typeface="+mj-ea"/>
              </a:rPr>
              <a:t>This is the full Homes England colour palette: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9B000"/>
              </a:solidFill>
              <a:effectLst/>
              <a:uLnTx/>
              <a:uFillTx/>
              <a:latin typeface="Corbel"/>
              <a:ea typeface="+mj-ea"/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457199" y="1553750"/>
            <a:ext cx="622994" cy="822665"/>
          </a:xfrm>
          <a:prstGeom prst="rect">
            <a:avLst/>
          </a:prstGeom>
          <a:solidFill>
            <a:srgbClr val="DEDC0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ectangle 60"/>
          <p:cNvSpPr/>
          <p:nvPr userDrawn="1"/>
        </p:nvSpPr>
        <p:spPr>
          <a:xfrm>
            <a:off x="1147735" y="1553750"/>
            <a:ext cx="622994" cy="822665"/>
          </a:xfrm>
          <a:prstGeom prst="rect">
            <a:avLst/>
          </a:prstGeom>
          <a:solidFill>
            <a:srgbClr val="BCCF0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1838271" y="1553750"/>
            <a:ext cx="622994" cy="822665"/>
          </a:xfrm>
          <a:prstGeom prst="rect">
            <a:avLst/>
          </a:prstGeom>
          <a:solidFill>
            <a:srgbClr val="95C11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2528807" y="1553750"/>
            <a:ext cx="622994" cy="822665"/>
          </a:xfrm>
          <a:prstGeom prst="rect">
            <a:avLst/>
          </a:prstGeom>
          <a:solidFill>
            <a:srgbClr val="52AE3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3219343" y="1553750"/>
            <a:ext cx="622994" cy="822665"/>
          </a:xfrm>
          <a:prstGeom prst="rect">
            <a:avLst/>
          </a:prstGeom>
          <a:solidFill>
            <a:srgbClr val="009A3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3909879" y="1553750"/>
            <a:ext cx="622994" cy="822665"/>
          </a:xfrm>
          <a:prstGeom prst="rect">
            <a:avLst/>
          </a:prstGeom>
          <a:solidFill>
            <a:srgbClr val="008C3C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4600415" y="1553750"/>
            <a:ext cx="622994" cy="822665"/>
          </a:xfrm>
          <a:prstGeom prst="rect">
            <a:avLst/>
          </a:prstGeom>
          <a:solidFill>
            <a:srgbClr val="FFDA0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5290951" y="1553750"/>
            <a:ext cx="622994" cy="822665"/>
          </a:xfrm>
          <a:prstGeom prst="rect">
            <a:avLst/>
          </a:prstGeom>
          <a:solidFill>
            <a:srgbClr val="FDC30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Rectangle 67"/>
          <p:cNvSpPr/>
          <p:nvPr userDrawn="1"/>
        </p:nvSpPr>
        <p:spPr>
          <a:xfrm>
            <a:off x="5981487" y="1553750"/>
            <a:ext cx="622994" cy="822665"/>
          </a:xfrm>
          <a:prstGeom prst="rect">
            <a:avLst/>
          </a:prstGeom>
          <a:solidFill>
            <a:srgbClr val="F9B00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Rectangle 68"/>
          <p:cNvSpPr/>
          <p:nvPr userDrawn="1"/>
        </p:nvSpPr>
        <p:spPr>
          <a:xfrm>
            <a:off x="6672023" y="1553750"/>
            <a:ext cx="622994" cy="822665"/>
          </a:xfrm>
          <a:prstGeom prst="rect">
            <a:avLst/>
          </a:prstGeom>
          <a:solidFill>
            <a:srgbClr val="F3920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 userDrawn="1"/>
        </p:nvSpPr>
        <p:spPr>
          <a:xfrm>
            <a:off x="7362559" y="1553750"/>
            <a:ext cx="622994" cy="822665"/>
          </a:xfrm>
          <a:prstGeom prst="rect">
            <a:avLst/>
          </a:prstGeom>
          <a:solidFill>
            <a:srgbClr val="EC6608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8053100" y="1553750"/>
            <a:ext cx="622994" cy="822665"/>
          </a:xfrm>
          <a:prstGeom prst="rect">
            <a:avLst/>
          </a:prstGeom>
          <a:solidFill>
            <a:srgbClr val="E6331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457199" y="3279603"/>
            <a:ext cx="622994" cy="822665"/>
          </a:xfrm>
          <a:prstGeom prst="rect">
            <a:avLst/>
          </a:prstGeom>
          <a:solidFill>
            <a:srgbClr val="E6007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1147735" y="3279603"/>
            <a:ext cx="622994" cy="822665"/>
          </a:xfrm>
          <a:prstGeom prst="rect">
            <a:avLst/>
          </a:prstGeom>
          <a:solidFill>
            <a:srgbClr val="CF007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1838271" y="3279603"/>
            <a:ext cx="622994" cy="822665"/>
          </a:xfrm>
          <a:prstGeom prst="rect">
            <a:avLst/>
          </a:prstGeom>
          <a:solidFill>
            <a:srgbClr val="B80E8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Rectangle 74"/>
          <p:cNvSpPr/>
          <p:nvPr userDrawn="1"/>
        </p:nvSpPr>
        <p:spPr>
          <a:xfrm>
            <a:off x="2528807" y="3279603"/>
            <a:ext cx="622994" cy="822665"/>
          </a:xfrm>
          <a:prstGeom prst="rect">
            <a:avLst/>
          </a:prstGeom>
          <a:solidFill>
            <a:srgbClr val="9E198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Rectangle 75"/>
          <p:cNvSpPr/>
          <p:nvPr userDrawn="1"/>
        </p:nvSpPr>
        <p:spPr>
          <a:xfrm>
            <a:off x="3219343" y="3279603"/>
            <a:ext cx="622994" cy="822665"/>
          </a:xfrm>
          <a:prstGeom prst="rect">
            <a:avLst/>
          </a:prstGeom>
          <a:solidFill>
            <a:srgbClr val="70228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Rectangle 76"/>
          <p:cNvSpPr/>
          <p:nvPr userDrawn="1"/>
        </p:nvSpPr>
        <p:spPr>
          <a:xfrm>
            <a:off x="3909879" y="3279603"/>
            <a:ext cx="622994" cy="822665"/>
          </a:xfrm>
          <a:prstGeom prst="rect">
            <a:avLst/>
          </a:prstGeom>
          <a:solidFill>
            <a:srgbClr val="48268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Rectangle 77"/>
          <p:cNvSpPr/>
          <p:nvPr userDrawn="1"/>
        </p:nvSpPr>
        <p:spPr>
          <a:xfrm>
            <a:off x="4600415" y="3279603"/>
            <a:ext cx="622994" cy="822665"/>
          </a:xfrm>
          <a:prstGeom prst="rect">
            <a:avLst/>
          </a:prstGeom>
          <a:solidFill>
            <a:srgbClr val="009FE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Rectangle 78"/>
          <p:cNvSpPr/>
          <p:nvPr userDrawn="1"/>
        </p:nvSpPr>
        <p:spPr>
          <a:xfrm>
            <a:off x="5290951" y="3279603"/>
            <a:ext cx="622994" cy="822665"/>
          </a:xfrm>
          <a:prstGeom prst="rect">
            <a:avLst/>
          </a:prstGeom>
          <a:solidFill>
            <a:srgbClr val="0090D7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Rectangle 79"/>
          <p:cNvSpPr/>
          <p:nvPr userDrawn="1"/>
        </p:nvSpPr>
        <p:spPr>
          <a:xfrm>
            <a:off x="5981487" y="3279603"/>
            <a:ext cx="622994" cy="822665"/>
          </a:xfrm>
          <a:prstGeom prst="rect">
            <a:avLst/>
          </a:prstGeom>
          <a:solidFill>
            <a:srgbClr val="0076C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Rectangle 80"/>
          <p:cNvSpPr/>
          <p:nvPr userDrawn="1"/>
        </p:nvSpPr>
        <p:spPr>
          <a:xfrm>
            <a:off x="6672023" y="3279603"/>
            <a:ext cx="622994" cy="822665"/>
          </a:xfrm>
          <a:prstGeom prst="rect">
            <a:avLst/>
          </a:prstGeom>
          <a:solidFill>
            <a:srgbClr val="006FB9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Rectangle 81"/>
          <p:cNvSpPr/>
          <p:nvPr userDrawn="1"/>
        </p:nvSpPr>
        <p:spPr>
          <a:xfrm>
            <a:off x="7362559" y="3279603"/>
            <a:ext cx="622994" cy="822665"/>
          </a:xfrm>
          <a:prstGeom prst="rect">
            <a:avLst/>
          </a:prstGeom>
          <a:solidFill>
            <a:srgbClr val="004F9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Rectangle 82"/>
          <p:cNvSpPr/>
          <p:nvPr userDrawn="1"/>
        </p:nvSpPr>
        <p:spPr>
          <a:xfrm>
            <a:off x="8053100" y="3279603"/>
            <a:ext cx="622994" cy="822665"/>
          </a:xfrm>
          <a:prstGeom prst="rect">
            <a:avLst/>
          </a:prstGeom>
          <a:solidFill>
            <a:srgbClr val="26348B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TextBox 83"/>
          <p:cNvSpPr txBox="1"/>
          <p:nvPr userDrawn="1"/>
        </p:nvSpPr>
        <p:spPr>
          <a:xfrm>
            <a:off x="457200" y="2391905"/>
            <a:ext cx="622994" cy="449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DFDC09"/>
                </a:solidFill>
                <a:cs typeface="Corbel"/>
              </a:rPr>
              <a:t>R 222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DFDC09"/>
                </a:solidFill>
                <a:cs typeface="Corbel"/>
              </a:rPr>
              <a:t>G 220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DFDC09"/>
                </a:solidFill>
                <a:cs typeface="Corbel"/>
              </a:rPr>
              <a:t>B 0</a:t>
            </a:r>
          </a:p>
        </p:txBody>
      </p:sp>
      <p:sp>
        <p:nvSpPr>
          <p:cNvPr id="85" name="TextBox 84"/>
          <p:cNvSpPr txBox="1"/>
          <p:nvPr userDrawn="1"/>
        </p:nvSpPr>
        <p:spPr>
          <a:xfrm>
            <a:off x="1147735" y="2391905"/>
            <a:ext cx="622994" cy="449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BCCF08"/>
                </a:solidFill>
                <a:cs typeface="Corbel"/>
              </a:rPr>
              <a:t>R 188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BCCF08"/>
                </a:solidFill>
                <a:cs typeface="Corbel"/>
              </a:rPr>
              <a:t>G 207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BCCF08"/>
                </a:solidFill>
                <a:cs typeface="Corbel"/>
              </a:rPr>
              <a:t>B 0</a:t>
            </a:r>
          </a:p>
        </p:txBody>
      </p:sp>
      <p:sp>
        <p:nvSpPr>
          <p:cNvPr id="86" name="TextBox 85"/>
          <p:cNvSpPr txBox="1"/>
          <p:nvPr userDrawn="1"/>
        </p:nvSpPr>
        <p:spPr>
          <a:xfrm>
            <a:off x="1838271" y="2391905"/>
            <a:ext cx="622994" cy="449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95C11E"/>
                </a:solidFill>
                <a:cs typeface="Corbel"/>
              </a:rPr>
              <a:t>R 149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95C11E"/>
                </a:solidFill>
                <a:cs typeface="Corbel"/>
              </a:rPr>
              <a:t>G 193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95C11E"/>
                </a:solidFill>
                <a:cs typeface="Corbel"/>
              </a:rPr>
              <a:t>B 31</a:t>
            </a:r>
          </a:p>
        </p:txBody>
      </p:sp>
      <p:sp>
        <p:nvSpPr>
          <p:cNvPr id="87" name="TextBox 86"/>
          <p:cNvSpPr txBox="1"/>
          <p:nvPr userDrawn="1"/>
        </p:nvSpPr>
        <p:spPr>
          <a:xfrm>
            <a:off x="2528807" y="2391905"/>
            <a:ext cx="622994" cy="449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52AE31"/>
                </a:solidFill>
                <a:cs typeface="Corbel"/>
              </a:rPr>
              <a:t>R 82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52AE31"/>
                </a:solidFill>
                <a:cs typeface="Corbel"/>
              </a:rPr>
              <a:t>G 174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52AE31"/>
                </a:solidFill>
                <a:cs typeface="Corbel"/>
              </a:rPr>
              <a:t>B 50</a:t>
            </a:r>
          </a:p>
        </p:txBody>
      </p:sp>
      <p:sp>
        <p:nvSpPr>
          <p:cNvPr id="88" name="TextBox 87"/>
          <p:cNvSpPr txBox="1"/>
          <p:nvPr userDrawn="1"/>
        </p:nvSpPr>
        <p:spPr>
          <a:xfrm>
            <a:off x="3219344" y="2391905"/>
            <a:ext cx="622994" cy="449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149A3F"/>
                </a:solidFill>
                <a:cs typeface="Corbel"/>
              </a:rPr>
              <a:t>R 0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149A3F"/>
                </a:solidFill>
                <a:cs typeface="Corbel"/>
              </a:rPr>
              <a:t>G 154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149A3F"/>
                </a:solidFill>
                <a:cs typeface="Corbel"/>
              </a:rPr>
              <a:t>B 63</a:t>
            </a:r>
          </a:p>
        </p:txBody>
      </p:sp>
      <p:sp>
        <p:nvSpPr>
          <p:cNvPr id="89" name="TextBox 88"/>
          <p:cNvSpPr txBox="1"/>
          <p:nvPr userDrawn="1"/>
        </p:nvSpPr>
        <p:spPr>
          <a:xfrm>
            <a:off x="3909879" y="2391905"/>
            <a:ext cx="622994" cy="449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128C3C"/>
                </a:solidFill>
                <a:cs typeface="Corbel"/>
              </a:rPr>
              <a:t>R 0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128C3C"/>
                </a:solidFill>
                <a:cs typeface="Corbel"/>
              </a:rPr>
              <a:t>G 140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128C3C"/>
                </a:solidFill>
                <a:cs typeface="Corbel"/>
              </a:rPr>
              <a:t>B 60</a:t>
            </a:r>
          </a:p>
        </p:txBody>
      </p:sp>
      <p:sp>
        <p:nvSpPr>
          <p:cNvPr id="90" name="TextBox 89"/>
          <p:cNvSpPr txBox="1"/>
          <p:nvPr userDrawn="1"/>
        </p:nvSpPr>
        <p:spPr>
          <a:xfrm>
            <a:off x="4600415" y="2391905"/>
            <a:ext cx="622994" cy="449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FFDA09"/>
                </a:solidFill>
                <a:cs typeface="Corbel"/>
              </a:rPr>
              <a:t>R 255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FFDA09"/>
                </a:solidFill>
                <a:cs typeface="Corbel"/>
              </a:rPr>
              <a:t>G 218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FFDA09"/>
                </a:solidFill>
                <a:cs typeface="Corbel"/>
              </a:rPr>
              <a:t>B 0</a:t>
            </a:r>
          </a:p>
        </p:txBody>
      </p:sp>
      <p:sp>
        <p:nvSpPr>
          <p:cNvPr id="91" name="TextBox 90"/>
          <p:cNvSpPr txBox="1"/>
          <p:nvPr userDrawn="1"/>
        </p:nvSpPr>
        <p:spPr>
          <a:xfrm>
            <a:off x="5290951" y="2391905"/>
            <a:ext cx="622994" cy="449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FEC309"/>
                </a:solidFill>
                <a:cs typeface="Corbel"/>
              </a:rPr>
              <a:t>R 253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FEC309"/>
                </a:solidFill>
                <a:cs typeface="Corbel"/>
              </a:rPr>
              <a:t>G 195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FEC309"/>
                </a:solidFill>
                <a:cs typeface="Corbel"/>
              </a:rPr>
              <a:t>B 0</a:t>
            </a:r>
          </a:p>
        </p:txBody>
      </p:sp>
      <p:sp>
        <p:nvSpPr>
          <p:cNvPr id="92" name="TextBox 91"/>
          <p:cNvSpPr txBox="1"/>
          <p:nvPr userDrawn="1"/>
        </p:nvSpPr>
        <p:spPr>
          <a:xfrm>
            <a:off x="5981493" y="2391905"/>
            <a:ext cx="622994" cy="449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F9B109"/>
                </a:solidFill>
                <a:cs typeface="Corbel"/>
              </a:rPr>
              <a:t>R 249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F9B109"/>
                </a:solidFill>
                <a:cs typeface="Corbel"/>
              </a:rPr>
              <a:t>G 176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F9B109"/>
                </a:solidFill>
                <a:cs typeface="Corbel"/>
              </a:rPr>
              <a:t>B 0</a:t>
            </a:r>
          </a:p>
        </p:txBody>
      </p:sp>
      <p:sp>
        <p:nvSpPr>
          <p:cNvPr id="93" name="TextBox 92"/>
          <p:cNvSpPr txBox="1"/>
          <p:nvPr userDrawn="1"/>
        </p:nvSpPr>
        <p:spPr>
          <a:xfrm>
            <a:off x="6672028" y="2391905"/>
            <a:ext cx="622994" cy="449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F39208"/>
                </a:solidFill>
                <a:cs typeface="Corbel"/>
              </a:rPr>
              <a:t>R 243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F39208"/>
                </a:solidFill>
                <a:cs typeface="Corbel"/>
              </a:rPr>
              <a:t>G 146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F39208"/>
                </a:solidFill>
                <a:cs typeface="Corbel"/>
              </a:rPr>
              <a:t>B 0</a:t>
            </a:r>
          </a:p>
        </p:txBody>
      </p:sp>
      <p:sp>
        <p:nvSpPr>
          <p:cNvPr id="94" name="TextBox 93"/>
          <p:cNvSpPr txBox="1"/>
          <p:nvPr userDrawn="1"/>
        </p:nvSpPr>
        <p:spPr>
          <a:xfrm>
            <a:off x="7362564" y="2391905"/>
            <a:ext cx="622994" cy="449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EC6607"/>
                </a:solidFill>
                <a:cs typeface="Corbel"/>
              </a:rPr>
              <a:t>R 236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EC6607"/>
                </a:solidFill>
                <a:cs typeface="Corbel"/>
              </a:rPr>
              <a:t>G 102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EC6607"/>
                </a:solidFill>
                <a:cs typeface="Corbel"/>
              </a:rPr>
              <a:t>B 8</a:t>
            </a:r>
          </a:p>
        </p:txBody>
      </p:sp>
      <p:sp>
        <p:nvSpPr>
          <p:cNvPr id="95" name="TextBox 94"/>
          <p:cNvSpPr txBox="1"/>
          <p:nvPr userDrawn="1"/>
        </p:nvSpPr>
        <p:spPr>
          <a:xfrm>
            <a:off x="8053100" y="2391905"/>
            <a:ext cx="622994" cy="449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E63211"/>
                </a:solidFill>
                <a:cs typeface="Corbel"/>
              </a:rPr>
              <a:t>R 230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E63211"/>
                </a:solidFill>
                <a:cs typeface="Corbel"/>
              </a:rPr>
              <a:t>G 51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E63211"/>
                </a:solidFill>
                <a:cs typeface="Corbel"/>
              </a:rPr>
              <a:t>B 18</a:t>
            </a:r>
          </a:p>
        </p:txBody>
      </p:sp>
      <p:sp>
        <p:nvSpPr>
          <p:cNvPr id="96" name="TextBox 95"/>
          <p:cNvSpPr txBox="1"/>
          <p:nvPr userDrawn="1"/>
        </p:nvSpPr>
        <p:spPr>
          <a:xfrm>
            <a:off x="457200" y="4117757"/>
            <a:ext cx="622994" cy="449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E7027E"/>
                </a:solidFill>
                <a:cs typeface="Corbel"/>
              </a:rPr>
              <a:t>R 230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E7027E"/>
                </a:solidFill>
                <a:cs typeface="Corbel"/>
              </a:rPr>
              <a:t>G 0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E7027E"/>
                </a:solidFill>
                <a:cs typeface="Corbel"/>
              </a:rPr>
              <a:t>B 126</a:t>
            </a:r>
          </a:p>
        </p:txBody>
      </p:sp>
      <p:sp>
        <p:nvSpPr>
          <p:cNvPr id="97" name="TextBox 96"/>
          <p:cNvSpPr txBox="1"/>
          <p:nvPr userDrawn="1"/>
        </p:nvSpPr>
        <p:spPr>
          <a:xfrm>
            <a:off x="1147735" y="4117757"/>
            <a:ext cx="622994" cy="449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CF007F"/>
                </a:solidFill>
                <a:cs typeface="Corbel"/>
              </a:rPr>
              <a:t>R 207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CF007F"/>
                </a:solidFill>
                <a:cs typeface="Corbel"/>
              </a:rPr>
              <a:t>G 0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CF007F"/>
                </a:solidFill>
                <a:cs typeface="Corbel"/>
              </a:rPr>
              <a:t>B 127</a:t>
            </a:r>
          </a:p>
        </p:txBody>
      </p:sp>
      <p:sp>
        <p:nvSpPr>
          <p:cNvPr id="98" name="TextBox 97"/>
          <p:cNvSpPr txBox="1"/>
          <p:nvPr userDrawn="1"/>
        </p:nvSpPr>
        <p:spPr>
          <a:xfrm>
            <a:off x="1838271" y="4117757"/>
            <a:ext cx="622994" cy="449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B90D80"/>
                </a:solidFill>
                <a:cs typeface="Corbel"/>
              </a:rPr>
              <a:t>R 184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B90D80"/>
                </a:solidFill>
                <a:cs typeface="Corbel"/>
              </a:rPr>
              <a:t>G 14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B90D80"/>
                </a:solidFill>
                <a:cs typeface="Corbel"/>
              </a:rPr>
              <a:t>B 128</a:t>
            </a:r>
          </a:p>
        </p:txBody>
      </p:sp>
      <p:sp>
        <p:nvSpPr>
          <p:cNvPr id="99" name="TextBox 98"/>
          <p:cNvSpPr txBox="1"/>
          <p:nvPr userDrawn="1"/>
        </p:nvSpPr>
        <p:spPr>
          <a:xfrm>
            <a:off x="2528807" y="4117757"/>
            <a:ext cx="622994" cy="449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9E1981"/>
                </a:solidFill>
                <a:cs typeface="Corbel"/>
              </a:rPr>
              <a:t>R 158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9E1981"/>
                </a:solidFill>
                <a:cs typeface="Corbel"/>
              </a:rPr>
              <a:t>G 25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9E1981"/>
                </a:solidFill>
                <a:cs typeface="Corbel"/>
              </a:rPr>
              <a:t>B 129</a:t>
            </a:r>
          </a:p>
        </p:txBody>
      </p:sp>
      <p:sp>
        <p:nvSpPr>
          <p:cNvPr id="100" name="TextBox 99"/>
          <p:cNvSpPr txBox="1"/>
          <p:nvPr userDrawn="1"/>
        </p:nvSpPr>
        <p:spPr>
          <a:xfrm>
            <a:off x="3219344" y="4117757"/>
            <a:ext cx="622994" cy="449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702283"/>
                </a:solidFill>
                <a:cs typeface="Corbel"/>
              </a:rPr>
              <a:t>R 112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702283"/>
                </a:solidFill>
                <a:cs typeface="Corbel"/>
              </a:rPr>
              <a:t>G 34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702283"/>
                </a:solidFill>
                <a:cs typeface="Corbel"/>
              </a:rPr>
              <a:t>B 131</a:t>
            </a:r>
          </a:p>
        </p:txBody>
      </p:sp>
      <p:sp>
        <p:nvSpPr>
          <p:cNvPr id="101" name="TextBox 100"/>
          <p:cNvSpPr txBox="1"/>
          <p:nvPr userDrawn="1"/>
        </p:nvSpPr>
        <p:spPr>
          <a:xfrm>
            <a:off x="3909879" y="4117757"/>
            <a:ext cx="622994" cy="449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482683"/>
                </a:solidFill>
                <a:cs typeface="Corbel"/>
              </a:rPr>
              <a:t>R 72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482683"/>
                </a:solidFill>
                <a:cs typeface="Corbel"/>
              </a:rPr>
              <a:t>G 38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482683"/>
                </a:solidFill>
                <a:cs typeface="Corbel"/>
              </a:rPr>
              <a:t>B 131</a:t>
            </a:r>
          </a:p>
        </p:txBody>
      </p:sp>
      <p:sp>
        <p:nvSpPr>
          <p:cNvPr id="102" name="TextBox 101"/>
          <p:cNvSpPr txBox="1"/>
          <p:nvPr userDrawn="1"/>
        </p:nvSpPr>
        <p:spPr>
          <a:xfrm>
            <a:off x="4600415" y="4117757"/>
            <a:ext cx="622994" cy="449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009FE3"/>
                </a:solidFill>
                <a:cs typeface="Corbel"/>
              </a:rPr>
              <a:t>R 0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009FE3"/>
                </a:solidFill>
                <a:cs typeface="Corbel"/>
              </a:rPr>
              <a:t>G 159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009FE3"/>
                </a:solidFill>
                <a:cs typeface="Corbel"/>
              </a:rPr>
              <a:t>B 227</a:t>
            </a:r>
          </a:p>
        </p:txBody>
      </p:sp>
      <p:sp>
        <p:nvSpPr>
          <p:cNvPr id="103" name="TextBox 102"/>
          <p:cNvSpPr txBox="1"/>
          <p:nvPr userDrawn="1"/>
        </p:nvSpPr>
        <p:spPr>
          <a:xfrm>
            <a:off x="5290951" y="4117757"/>
            <a:ext cx="622994" cy="449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0090D7"/>
                </a:solidFill>
                <a:cs typeface="Corbel"/>
              </a:rPr>
              <a:t>R 0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0090D7"/>
                </a:solidFill>
                <a:cs typeface="Corbel"/>
              </a:rPr>
              <a:t>G 144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0090D7"/>
                </a:solidFill>
                <a:cs typeface="Corbel"/>
              </a:rPr>
              <a:t>B 215</a:t>
            </a:r>
          </a:p>
        </p:txBody>
      </p:sp>
      <p:sp>
        <p:nvSpPr>
          <p:cNvPr id="104" name="TextBox 103"/>
          <p:cNvSpPr txBox="1"/>
          <p:nvPr userDrawn="1"/>
        </p:nvSpPr>
        <p:spPr>
          <a:xfrm>
            <a:off x="5981493" y="4117757"/>
            <a:ext cx="622994" cy="449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0076C3"/>
                </a:solidFill>
                <a:cs typeface="Corbel"/>
              </a:rPr>
              <a:t>R 0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0076C3"/>
                </a:solidFill>
                <a:cs typeface="Corbel"/>
              </a:rPr>
              <a:t>G 123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0076C3"/>
                </a:solidFill>
                <a:cs typeface="Corbel"/>
              </a:rPr>
              <a:t>B 195</a:t>
            </a:r>
          </a:p>
        </p:txBody>
      </p:sp>
      <p:sp>
        <p:nvSpPr>
          <p:cNvPr id="105" name="TextBox 104"/>
          <p:cNvSpPr txBox="1"/>
          <p:nvPr userDrawn="1"/>
        </p:nvSpPr>
        <p:spPr>
          <a:xfrm>
            <a:off x="6672028" y="4117757"/>
            <a:ext cx="622994" cy="449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006FB9"/>
                </a:solidFill>
                <a:cs typeface="Corbel"/>
              </a:rPr>
              <a:t>R 0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006FB9"/>
                </a:solidFill>
                <a:cs typeface="Corbel"/>
              </a:rPr>
              <a:t>G 111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006FB9"/>
                </a:solidFill>
                <a:cs typeface="Corbel"/>
              </a:rPr>
              <a:t>B 185</a:t>
            </a:r>
          </a:p>
        </p:txBody>
      </p:sp>
      <p:sp>
        <p:nvSpPr>
          <p:cNvPr id="106" name="TextBox 105"/>
          <p:cNvSpPr txBox="1"/>
          <p:nvPr userDrawn="1"/>
        </p:nvSpPr>
        <p:spPr>
          <a:xfrm>
            <a:off x="7362564" y="4117757"/>
            <a:ext cx="622994" cy="449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004F9F"/>
                </a:solidFill>
                <a:cs typeface="Corbel"/>
              </a:rPr>
              <a:t>R 0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004F9F"/>
                </a:solidFill>
                <a:cs typeface="Corbel"/>
              </a:rPr>
              <a:t>G 79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004F9F"/>
                </a:solidFill>
                <a:cs typeface="Corbel"/>
              </a:rPr>
              <a:t>B 159</a:t>
            </a:r>
          </a:p>
        </p:txBody>
      </p:sp>
      <p:sp>
        <p:nvSpPr>
          <p:cNvPr id="107" name="TextBox 106"/>
          <p:cNvSpPr txBox="1"/>
          <p:nvPr userDrawn="1"/>
        </p:nvSpPr>
        <p:spPr>
          <a:xfrm>
            <a:off x="8053100" y="4117757"/>
            <a:ext cx="622994" cy="449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26348B"/>
                </a:solidFill>
                <a:cs typeface="Corbel"/>
              </a:rPr>
              <a:t>R 38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26348B"/>
                </a:solidFill>
                <a:cs typeface="Corbel"/>
              </a:rPr>
              <a:t>G 52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26348B"/>
                </a:solidFill>
                <a:cs typeface="Corbel"/>
              </a:rPr>
              <a:t>B 139</a:t>
            </a:r>
          </a:p>
        </p:txBody>
      </p:sp>
      <p:sp>
        <p:nvSpPr>
          <p:cNvPr id="108" name="TextBox 107"/>
          <p:cNvSpPr txBox="1"/>
          <p:nvPr userDrawn="1"/>
        </p:nvSpPr>
        <p:spPr>
          <a:xfrm>
            <a:off x="457200" y="1341377"/>
            <a:ext cx="6229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>
                <a:solidFill>
                  <a:prstClr val="white">
                    <a:lumMod val="50000"/>
                  </a:prstClr>
                </a:solidFill>
                <a:cs typeface="Corbel"/>
              </a:rPr>
              <a:t>Greens</a:t>
            </a:r>
          </a:p>
        </p:txBody>
      </p:sp>
      <p:sp>
        <p:nvSpPr>
          <p:cNvPr id="109" name="TextBox 108"/>
          <p:cNvSpPr txBox="1"/>
          <p:nvPr userDrawn="1"/>
        </p:nvSpPr>
        <p:spPr>
          <a:xfrm>
            <a:off x="4600415" y="1341377"/>
            <a:ext cx="6229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>
                <a:solidFill>
                  <a:prstClr val="white">
                    <a:lumMod val="50000"/>
                  </a:prstClr>
                </a:solidFill>
                <a:cs typeface="Corbel"/>
              </a:rPr>
              <a:t>Oranges</a:t>
            </a:r>
          </a:p>
        </p:txBody>
      </p:sp>
      <p:sp>
        <p:nvSpPr>
          <p:cNvPr id="110" name="TextBox 109"/>
          <p:cNvSpPr txBox="1"/>
          <p:nvPr userDrawn="1"/>
        </p:nvSpPr>
        <p:spPr>
          <a:xfrm>
            <a:off x="457200" y="3067230"/>
            <a:ext cx="6229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>
                <a:solidFill>
                  <a:prstClr val="white">
                    <a:lumMod val="50000"/>
                  </a:prstClr>
                </a:solidFill>
                <a:cs typeface="Corbel"/>
              </a:rPr>
              <a:t>Purples</a:t>
            </a:r>
          </a:p>
        </p:txBody>
      </p:sp>
      <p:sp>
        <p:nvSpPr>
          <p:cNvPr id="111" name="TextBox 110"/>
          <p:cNvSpPr txBox="1"/>
          <p:nvPr userDrawn="1"/>
        </p:nvSpPr>
        <p:spPr>
          <a:xfrm>
            <a:off x="4600415" y="3067230"/>
            <a:ext cx="6229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>
                <a:solidFill>
                  <a:prstClr val="white">
                    <a:lumMod val="50000"/>
                  </a:prstClr>
                </a:solidFill>
                <a:cs typeface="Corbel"/>
              </a:rPr>
              <a:t>Blues</a:t>
            </a:r>
          </a:p>
        </p:txBody>
      </p:sp>
    </p:spTree>
    <p:extLst>
      <p:ext uri="{BB962C8B-B14F-4D97-AF65-F5344CB8AC3E}">
        <p14:creationId xmlns:p14="http://schemas.microsoft.com/office/powerpoint/2010/main" val="2901102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nly (green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05610"/>
            <a:ext cx="8229600" cy="1132279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5282A8-A6D7-5B4D-8257-F9C7177A3D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2663949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nly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05610"/>
            <a:ext cx="8229600" cy="1132279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chemeClr val="accent3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5282A8-A6D7-5B4D-8257-F9C7177A3D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391874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>
                <a:latin typeface="Corbel"/>
                <a:cs typeface="Corbel"/>
              </a:rPr>
              <a:t>#MakingHomesHappen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D7C2C9A-DB99-4839-8C8F-13F1CFB4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1721"/>
            <a:ext cx="8229600" cy="1132279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3200">
                <a:solidFill>
                  <a:srgbClr val="95C11E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3D5DA99-4D2A-4564-80F1-E93CF553F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4000"/>
            <a:ext cx="8229600" cy="3157788"/>
          </a:xfrm>
        </p:spPr>
        <p:txBody>
          <a:bodyPr lIns="0" tIns="0" rIns="0" bIns="0" numCol="2" spcCol="288000"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latin typeface="Corbel"/>
                <a:cs typeface="Corbel"/>
              </a:defRPr>
            </a:lvl1pPr>
            <a:lvl2pPr>
              <a:spcBef>
                <a:spcPts val="600"/>
              </a:spcBef>
              <a:defRPr sz="2000">
                <a:latin typeface="Corbel"/>
                <a:cs typeface="Corbel"/>
              </a:defRPr>
            </a:lvl2pPr>
            <a:lvl3pPr>
              <a:spcBef>
                <a:spcPts val="600"/>
              </a:spcBef>
              <a:defRPr sz="2000">
                <a:latin typeface="Corbel"/>
                <a:cs typeface="Corbel"/>
              </a:defRPr>
            </a:lvl3pPr>
            <a:lvl4pPr>
              <a:spcBef>
                <a:spcPts val="600"/>
              </a:spcBef>
              <a:defRPr sz="2000">
                <a:latin typeface="Corbel"/>
                <a:cs typeface="Corbel"/>
              </a:defRPr>
            </a:lvl4pPr>
            <a:lvl5pPr>
              <a:defRPr sz="2000">
                <a:latin typeface="Corbel"/>
                <a:cs typeface="Corbe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2315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12000" y="1079999"/>
            <a:ext cx="6123600" cy="343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517998"/>
            <a:ext cx="5486400" cy="319445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1721"/>
            <a:ext cx="8229600" cy="1132279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3200">
                <a:solidFill>
                  <a:srgbClr val="95C11E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1990537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3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4000"/>
            <a:ext cx="8229600" cy="31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4838400"/>
            <a:ext cx="2133600" cy="14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45600"/>
            <a:ext cx="2894400" cy="14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fld id="{B85282A8-A6D7-5B4D-8257-F9C7177A3D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MSIPCMContentMarking" descr="{&quot;HashCode&quot;:1742266703,&quot;Placement&quot;:&quot;Footer&quot;}">
            <a:extLst>
              <a:ext uri="{FF2B5EF4-FFF2-40B4-BE49-F238E27FC236}">
                <a16:creationId xmlns:a16="http://schemas.microsoft.com/office/drawing/2014/main" id="{85D5F72C-351A-44C3-8DA0-5BEDC700A400}"/>
              </a:ext>
            </a:extLst>
          </p:cNvPr>
          <p:cNvSpPr txBox="1"/>
          <p:nvPr userDrawn="1"/>
        </p:nvSpPr>
        <p:spPr>
          <a:xfrm>
            <a:off x="4424680" y="4846975"/>
            <a:ext cx="294640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200">
                <a:solidFill>
                  <a:srgbClr val="0078D7"/>
                </a:solidFill>
                <a:latin typeface="Calibri" panose="020F0502020204030204" pitchFamily="34" charset="0"/>
              </a:rPr>
              <a:t> </a:t>
            </a:r>
            <a:endParaRPr lang="en-GB" sz="1200" dirty="0">
              <a:solidFill>
                <a:srgbClr val="0078D7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35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3" r:id="rId4"/>
    <p:sldLayoutId id="2147483754" r:id="rId5"/>
    <p:sldLayoutId id="2147483714" r:id="rId6"/>
    <p:sldLayoutId id="2147483749" r:id="rId7"/>
    <p:sldLayoutId id="2147483715" r:id="rId8"/>
    <p:sldLayoutId id="2147483717" r:id="rId9"/>
    <p:sldLayoutId id="2147483734" r:id="rId10"/>
    <p:sldLayoutId id="2147483758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95C11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3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4000"/>
            <a:ext cx="8229600" cy="31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4838400"/>
            <a:ext cx="2133600" cy="14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45600"/>
            <a:ext cx="2894400" cy="14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fld id="{B85282A8-A6D7-5B4D-8257-F9C7177A3D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MSIPCMContentMarking" descr="{&quot;HashCode&quot;:1742266703,&quot;Placement&quot;:&quot;Footer&quot;}">
            <a:extLst>
              <a:ext uri="{FF2B5EF4-FFF2-40B4-BE49-F238E27FC236}">
                <a16:creationId xmlns:a16="http://schemas.microsoft.com/office/drawing/2014/main" id="{421E8B92-2D9C-456A-9576-8BEDD5B34E4B}"/>
              </a:ext>
            </a:extLst>
          </p:cNvPr>
          <p:cNvSpPr txBox="1"/>
          <p:nvPr userDrawn="1"/>
        </p:nvSpPr>
        <p:spPr>
          <a:xfrm>
            <a:off x="4424680" y="4846975"/>
            <a:ext cx="294640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200">
                <a:solidFill>
                  <a:srgbClr val="0078D7"/>
                </a:solidFill>
                <a:latin typeface="Calibri" panose="020F0502020204030204" pitchFamily="34" charset="0"/>
              </a:rPr>
              <a:t> </a:t>
            </a:r>
            <a:endParaRPr lang="en-GB" sz="1200" dirty="0">
              <a:solidFill>
                <a:srgbClr val="0078D7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89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50" r:id="rId5"/>
    <p:sldLayoutId id="2147483755" r:id="rId6"/>
    <p:sldLayoutId id="2147483726" r:id="rId7"/>
    <p:sldLayoutId id="2147483725" r:id="rId8"/>
    <p:sldLayoutId id="2147483729" r:id="rId9"/>
    <p:sldLayoutId id="2147483727" r:id="rId10"/>
    <p:sldLayoutId id="2147483728" r:id="rId11"/>
    <p:sldLayoutId id="2147483732" r:id="rId1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F9B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3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4000"/>
            <a:ext cx="8229600" cy="31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4838400"/>
            <a:ext cx="2133600" cy="14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45600"/>
            <a:ext cx="2894400" cy="14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fld id="{B85282A8-A6D7-5B4D-8257-F9C7177A3D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MSIPCMContentMarking" descr="{&quot;HashCode&quot;:1742266703,&quot;Placement&quot;:&quot;Footer&quot;}">
            <a:extLst>
              <a:ext uri="{FF2B5EF4-FFF2-40B4-BE49-F238E27FC236}">
                <a16:creationId xmlns:a16="http://schemas.microsoft.com/office/drawing/2014/main" id="{E948B54F-FED1-4548-99CC-DCADF5654392}"/>
              </a:ext>
            </a:extLst>
          </p:cNvPr>
          <p:cNvSpPr txBox="1"/>
          <p:nvPr userDrawn="1"/>
        </p:nvSpPr>
        <p:spPr>
          <a:xfrm>
            <a:off x="4424680" y="4846975"/>
            <a:ext cx="294640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200">
                <a:solidFill>
                  <a:srgbClr val="0078D7"/>
                </a:solidFill>
                <a:latin typeface="Calibri" panose="020F0502020204030204" pitchFamily="34" charset="0"/>
              </a:rPr>
              <a:t> </a:t>
            </a:r>
            <a:endParaRPr lang="en-GB" sz="1200" dirty="0">
              <a:solidFill>
                <a:srgbClr val="0078D7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15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51" r:id="rId5"/>
    <p:sldLayoutId id="2147483756" r:id="rId6"/>
    <p:sldLayoutId id="2147483741" r:id="rId7"/>
    <p:sldLayoutId id="2147483740" r:id="rId8"/>
    <p:sldLayoutId id="2147483744" r:id="rId9"/>
    <p:sldLayoutId id="2147483742" r:id="rId10"/>
    <p:sldLayoutId id="2147483743" r:id="rId11"/>
    <p:sldLayoutId id="2147483747" r:id="rId12"/>
    <p:sldLayoutId id="2147483753" r:id="rId1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E6007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30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4000"/>
            <a:ext cx="8229600" cy="31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4838400"/>
            <a:ext cx="2133600" cy="14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45600"/>
            <a:ext cx="2894400" cy="14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fld id="{B85282A8-A6D7-5B4D-8257-F9C7177A3D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MSIPCMContentMarking" descr="{&quot;HashCode&quot;:1742266703,&quot;Placement&quot;:&quot;Footer&quot;}">
            <a:extLst>
              <a:ext uri="{FF2B5EF4-FFF2-40B4-BE49-F238E27FC236}">
                <a16:creationId xmlns:a16="http://schemas.microsoft.com/office/drawing/2014/main" id="{50064B89-FC51-4930-B485-15CE86611226}"/>
              </a:ext>
            </a:extLst>
          </p:cNvPr>
          <p:cNvSpPr txBox="1"/>
          <p:nvPr userDrawn="1"/>
        </p:nvSpPr>
        <p:spPr>
          <a:xfrm>
            <a:off x="4424680" y="4846975"/>
            <a:ext cx="294640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200">
                <a:solidFill>
                  <a:srgbClr val="0078D7"/>
                </a:solidFill>
                <a:latin typeface="Calibri" panose="020F0502020204030204" pitchFamily="34" charset="0"/>
              </a:rPr>
              <a:t> </a:t>
            </a:r>
            <a:endParaRPr lang="en-GB" sz="1200" dirty="0">
              <a:solidFill>
                <a:srgbClr val="0078D7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35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752" r:id="rId5"/>
    <p:sldLayoutId id="2147483757" r:id="rId6"/>
    <p:sldLayoutId id="2147483698" r:id="rId7"/>
    <p:sldLayoutId id="2147483697" r:id="rId8"/>
    <p:sldLayoutId id="2147483701" r:id="rId9"/>
    <p:sldLayoutId id="2147483699" r:id="rId10"/>
    <p:sldLayoutId id="2147483700" r:id="rId11"/>
    <p:sldLayoutId id="2147483733" r:id="rId1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009FE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3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4000"/>
            <a:ext cx="8229600" cy="31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4838400"/>
            <a:ext cx="2133600" cy="14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45600"/>
            <a:ext cx="2894400" cy="14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fld id="{B85282A8-A6D7-5B4D-8257-F9C7177A3D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MSIPCMContentMarking" descr="{&quot;HashCode&quot;:1742266703,&quot;Placement&quot;:&quot;Footer&quot;}">
            <a:extLst>
              <a:ext uri="{FF2B5EF4-FFF2-40B4-BE49-F238E27FC236}">
                <a16:creationId xmlns:a16="http://schemas.microsoft.com/office/drawing/2014/main" id="{B1800263-DE1B-4EB1-9E24-0AB629D79EB8}"/>
              </a:ext>
            </a:extLst>
          </p:cNvPr>
          <p:cNvSpPr txBox="1"/>
          <p:nvPr userDrawn="1"/>
        </p:nvSpPr>
        <p:spPr>
          <a:xfrm>
            <a:off x="4424680" y="4846975"/>
            <a:ext cx="294640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200">
                <a:solidFill>
                  <a:srgbClr val="0078D7"/>
                </a:solidFill>
                <a:latin typeface="Calibri" panose="020F0502020204030204" pitchFamily="34" charset="0"/>
              </a:rPr>
              <a:t> </a:t>
            </a:r>
            <a:endParaRPr lang="en-GB" sz="1200" dirty="0">
              <a:solidFill>
                <a:srgbClr val="0078D7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7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95C11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Northstowe Phase 2 and 3 Update</a:t>
            </a:r>
            <a:endParaRPr lang="en-GB" sz="4000" dirty="0"/>
          </a:p>
        </p:txBody>
      </p:sp>
      <p:sp>
        <p:nvSpPr>
          <p:cNvPr id="21" name="Subtitle 20"/>
          <p:cNvSpPr>
            <a:spLocks noGrp="1"/>
          </p:cNvSpPr>
          <p:nvPr>
            <p:ph type="subTitle" idx="1"/>
          </p:nvPr>
        </p:nvSpPr>
        <p:spPr>
          <a:xfrm>
            <a:off x="379871" y="1923678"/>
            <a:ext cx="7772400" cy="304044"/>
          </a:xfrm>
        </p:spPr>
        <p:txBody>
          <a:bodyPr/>
          <a:lstStyle/>
          <a:p>
            <a:r>
              <a:rPr lang="en-US" dirty="0"/>
              <a:t>Emma Brown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1633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6260C-C77E-4681-9E36-CC34E974C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82A8-A6D7-5B4D-8257-F9C7177A3D7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3A411F-3DB7-4767-AB8E-68F8C05568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55" y="267494"/>
            <a:ext cx="816585" cy="792088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B2B6EEAE-8F54-46F8-83FD-9B254404571A}"/>
              </a:ext>
            </a:extLst>
          </p:cNvPr>
          <p:cNvSpPr txBox="1">
            <a:spLocks/>
          </p:cNvSpPr>
          <p:nvPr/>
        </p:nvSpPr>
        <p:spPr>
          <a:xfrm>
            <a:off x="1619672" y="145427"/>
            <a:ext cx="7272808" cy="288031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Central One Update – Homes England</a:t>
            </a:r>
          </a:p>
          <a:p>
            <a:r>
              <a:rPr lang="en-GB" sz="2400" dirty="0">
                <a:solidFill>
                  <a:schemeClr val="bg1"/>
                </a:solidFill>
              </a:rPr>
              <a:t>Phase 2b – Keepmoat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721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8948E-E1E5-AD6F-1F5F-FCD6D7B73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60000"/>
            <a:ext cx="8291264" cy="1915359"/>
          </a:xfrm>
        </p:spPr>
        <p:txBody>
          <a:bodyPr/>
          <a:lstStyle/>
          <a:p>
            <a:r>
              <a:rPr lang="en-GB" dirty="0"/>
              <a:t>Central One – Northstowe Town Centre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C55F77-5A6C-EAF5-B2FB-238964E27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5282A8-A6D7-5B4D-8257-F9C7177A3D7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8A3BD1E1-1379-8468-4447-7D3C7C318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52" y="968614"/>
            <a:ext cx="7236296" cy="379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131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234102-AFD0-A894-0D00-E9DEA9F4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5282A8-A6D7-5B4D-8257-F9C7177A3D7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6D1B5C-9922-A5C7-A8A3-77330641F2E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691680" y="123478"/>
            <a:ext cx="5184576" cy="2846298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00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ctr"/>
            <a:r>
              <a:rPr lang="en-GB" sz="1800" dirty="0"/>
              <a:t>Market Hall</a:t>
            </a:r>
            <a:br>
              <a:rPr lang="en-GB" sz="1800" dirty="0"/>
            </a:br>
            <a:br>
              <a:rPr lang="en-GB" sz="1800" dirty="0"/>
            </a:br>
            <a:r>
              <a:rPr lang="en-GB" sz="1800" dirty="0"/>
              <a:t>Convenience Store</a:t>
            </a:r>
            <a:br>
              <a:rPr lang="en-GB" sz="1800" dirty="0"/>
            </a:br>
            <a:br>
              <a:rPr lang="en-GB" sz="1800" dirty="0"/>
            </a:br>
            <a:r>
              <a:rPr lang="en-GB" sz="1800" dirty="0"/>
              <a:t>Space for Civic Hub (library/health/community space)</a:t>
            </a:r>
            <a:br>
              <a:rPr lang="en-GB" sz="1800" dirty="0"/>
            </a:br>
            <a:br>
              <a:rPr lang="en-GB" sz="1800" dirty="0"/>
            </a:br>
            <a:r>
              <a:rPr lang="en-GB" sz="1800" dirty="0"/>
              <a:t>Town gardens</a:t>
            </a:r>
            <a:br>
              <a:rPr lang="en-GB" sz="1800" dirty="0"/>
            </a:br>
            <a:br>
              <a:rPr lang="en-GB" sz="1800" dirty="0"/>
            </a:br>
            <a:r>
              <a:rPr lang="en-GB" sz="1800" dirty="0"/>
              <a:t>Play area</a:t>
            </a:r>
            <a:br>
              <a:rPr lang="en-GB" sz="1800" dirty="0"/>
            </a:br>
            <a:br>
              <a:rPr lang="en-GB" sz="1800" dirty="0"/>
            </a:br>
            <a:r>
              <a:rPr lang="en-GB" sz="1800" dirty="0"/>
              <a:t>Residential Units</a:t>
            </a:r>
            <a:br>
              <a:rPr lang="en-GB" sz="1800" dirty="0"/>
            </a:b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415411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road, sky&#10;&#10;Description automatically generated">
            <a:extLst>
              <a:ext uri="{FF2B5EF4-FFF2-40B4-BE49-F238E27FC236}">
                <a16:creationId xmlns:a16="http://schemas.microsoft.com/office/drawing/2014/main" id="{F684F855-BFE6-47AC-B73F-DA3508C1A9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233360" cy="51435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F6242B6-CC28-42B3-9AEB-EACA7A33F9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9708" y="195486"/>
            <a:ext cx="2333061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84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1EB52B-8BE8-454D-87CA-0FC8E939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5282A8-A6D7-5B4D-8257-F9C7177A3D7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2DCF2B3-6AE1-6C77-C337-B68CA9FE2194}"/>
              </a:ext>
            </a:extLst>
          </p:cNvPr>
          <p:cNvSpPr txBox="1">
            <a:spLocks/>
          </p:cNvSpPr>
          <p:nvPr/>
        </p:nvSpPr>
        <p:spPr>
          <a:xfrm>
            <a:off x="395536" y="267494"/>
            <a:ext cx="4991516" cy="49982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95C11E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5C11E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Central One 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5C11E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Programme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95C11E"/>
              </a:solidFill>
              <a:effectLst/>
              <a:uLnTx/>
              <a:uFillTx/>
              <a:latin typeface="Corbel"/>
              <a:ea typeface="+mj-ea"/>
              <a:cs typeface="+mj-cs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539A086-0C1E-A48F-1AB4-8E1238669B61}"/>
              </a:ext>
            </a:extLst>
          </p:cNvPr>
          <p:cNvSpPr txBox="1">
            <a:spLocks/>
          </p:cNvSpPr>
          <p:nvPr/>
        </p:nvSpPr>
        <p:spPr>
          <a:xfrm>
            <a:off x="415948" y="915566"/>
            <a:ext cx="8188500" cy="23762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Developer </a:t>
            </a:r>
            <a:r>
              <a:rPr lang="en-GB" dirty="0">
                <a:solidFill>
                  <a:srgbClr val="000000"/>
                </a:solidFill>
                <a:latin typeface="Corbel"/>
              </a:rPr>
              <a:t>has been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selected – Sept. 2022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Homes England to announce development partner in January 2023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Development Partner to submit Reserved Matters planning application submission – early 2023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Construction starts – late 2023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Central One Complete – early 2027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506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16EAC-9B28-D05A-D129-25CC7ECE7E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Phase 2B - Keepmoat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DBFF25-2821-71B0-E631-36EA03AFD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82A8-A6D7-5B4D-8257-F9C7177A3D7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940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00D637-D537-499B-92E8-10B5B49E4C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16" b="16664"/>
          <a:stretch/>
        </p:blipFill>
        <p:spPr>
          <a:xfrm>
            <a:off x="0" y="843558"/>
            <a:ext cx="9144000" cy="4299942"/>
          </a:xfrm>
          <a:prstGeom prst="rect">
            <a:avLst/>
          </a:prstGeom>
          <a:noFill/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37F2E535-CD0C-410D-BC9D-3837CCF38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1721"/>
            <a:ext cx="8229600" cy="1132279"/>
          </a:xfrm>
        </p:spPr>
        <p:txBody>
          <a:bodyPr/>
          <a:lstStyle/>
          <a:p>
            <a:r>
              <a:rPr lang="en-US" dirty="0"/>
              <a:t>Phase 2b – Keepmoat (300 homes)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5C12428E-D5BE-4FE5-A101-FA3ACBF8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85282A8-A6D7-5B4D-8257-F9C7177A3D7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</a:endParaRP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61EACAA4-017A-413D-B752-FFB992391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85282A8-A6D7-5B4D-8257-F9C7177A3D7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47DA93-036C-4FF1-9BB6-5C9227D89F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99" b="2"/>
          <a:stretch/>
        </p:blipFill>
        <p:spPr>
          <a:xfrm>
            <a:off x="7380312" y="51470"/>
            <a:ext cx="1687448" cy="2211700"/>
          </a:xfrm>
          <a:prstGeom prst="rect">
            <a:avLst/>
          </a:prstGeom>
          <a:noFill/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729FB3D-597B-4705-948E-FEA6C94434D4}"/>
              </a:ext>
            </a:extLst>
          </p:cNvPr>
          <p:cNvSpPr/>
          <p:nvPr/>
        </p:nvSpPr>
        <p:spPr>
          <a:xfrm rot="19209234">
            <a:off x="8466831" y="1094589"/>
            <a:ext cx="147560" cy="15131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160816"/>
      </p:ext>
    </p:extLst>
  </p:cSld>
  <p:clrMapOvr>
    <a:masterClrMapping/>
  </p:clrMapOvr>
</p:sld>
</file>

<file path=ppt/theme/theme1.xml><?xml version="1.0" encoding="utf-8"?>
<a:theme xmlns:a="http://schemas.openxmlformats.org/drawingml/2006/main" name="Homes England Corporate Blank - Green">
  <a:themeElements>
    <a:clrScheme name="HE - Greens">
      <a:dk1>
        <a:srgbClr val="000000"/>
      </a:dk1>
      <a:lt1>
        <a:sysClr val="window" lastClr="FFFFFF"/>
      </a:lt1>
      <a:dk2>
        <a:srgbClr val="DEDC00"/>
      </a:dk2>
      <a:lt2>
        <a:srgbClr val="F2F2F2"/>
      </a:lt2>
      <a:accent1>
        <a:srgbClr val="DEDC00"/>
      </a:accent1>
      <a:accent2>
        <a:srgbClr val="BCCF00"/>
      </a:accent2>
      <a:accent3>
        <a:srgbClr val="95C11F"/>
      </a:accent3>
      <a:accent4>
        <a:srgbClr val="52AE32"/>
      </a:accent4>
      <a:accent5>
        <a:srgbClr val="009A3F"/>
      </a:accent5>
      <a:accent6>
        <a:srgbClr val="008C3C"/>
      </a:accent6>
      <a:hlink>
        <a:srgbClr val="008C3C"/>
      </a:hlink>
      <a:folHlink>
        <a:srgbClr val="95C11F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xample Branded Homes England Presentation " id="{1A65CC6B-22BC-412A-80C7-7E282E6B6BBD}" vid="{B05AAA54-67BF-4C93-AB01-E2419C827F9C}"/>
    </a:ext>
  </a:extLst>
</a:theme>
</file>

<file path=ppt/theme/theme2.xml><?xml version="1.0" encoding="utf-8"?>
<a:theme xmlns:a="http://schemas.openxmlformats.org/drawingml/2006/main" name="Homes England - PowerPoint Slides - Orange">
  <a:themeElements>
    <a:clrScheme name="HE - Oranges">
      <a:dk1>
        <a:srgbClr val="000000"/>
      </a:dk1>
      <a:lt1>
        <a:srgbClr val="FFFFFF"/>
      </a:lt1>
      <a:dk2>
        <a:srgbClr val="FFDA00"/>
      </a:dk2>
      <a:lt2>
        <a:srgbClr val="F2F2F2"/>
      </a:lt2>
      <a:accent1>
        <a:srgbClr val="FFDA00"/>
      </a:accent1>
      <a:accent2>
        <a:srgbClr val="FDC300"/>
      </a:accent2>
      <a:accent3>
        <a:srgbClr val="F9B000"/>
      </a:accent3>
      <a:accent4>
        <a:srgbClr val="F39200"/>
      </a:accent4>
      <a:accent5>
        <a:srgbClr val="EC6608"/>
      </a:accent5>
      <a:accent6>
        <a:srgbClr val="E63312"/>
      </a:accent6>
      <a:hlink>
        <a:srgbClr val="E63312"/>
      </a:hlink>
      <a:folHlink>
        <a:srgbClr val="F9B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xample Branded Homes England Presentation " id="{1A65CC6B-22BC-412A-80C7-7E282E6B6BBD}" vid="{86D6C18E-32F9-4000-9D26-DBCEDBB64A2E}"/>
    </a:ext>
  </a:extLst>
</a:theme>
</file>

<file path=ppt/theme/theme3.xml><?xml version="1.0" encoding="utf-8"?>
<a:theme xmlns:a="http://schemas.openxmlformats.org/drawingml/2006/main" name="Homes England - PowerPoint Slides - Purple">
  <a:themeElements>
    <a:clrScheme name="HE - Purples">
      <a:dk1>
        <a:sysClr val="windowText" lastClr="000000"/>
      </a:dk1>
      <a:lt1>
        <a:sysClr val="window" lastClr="FFFFFF"/>
      </a:lt1>
      <a:dk2>
        <a:srgbClr val="E6007E"/>
      </a:dk2>
      <a:lt2>
        <a:srgbClr val="F2F2F2"/>
      </a:lt2>
      <a:accent1>
        <a:srgbClr val="E6007E"/>
      </a:accent1>
      <a:accent2>
        <a:srgbClr val="CF007F"/>
      </a:accent2>
      <a:accent3>
        <a:srgbClr val="B80E80"/>
      </a:accent3>
      <a:accent4>
        <a:srgbClr val="9E1981"/>
      </a:accent4>
      <a:accent5>
        <a:srgbClr val="702283"/>
      </a:accent5>
      <a:accent6>
        <a:srgbClr val="482683"/>
      </a:accent6>
      <a:hlink>
        <a:srgbClr val="482683"/>
      </a:hlink>
      <a:folHlink>
        <a:srgbClr val="9E198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xample Branded Homes England Presentation " id="{1A65CC6B-22BC-412A-80C7-7E282E6B6BBD}" vid="{A62890AB-A8E1-415C-8A83-5471B76A0955}"/>
    </a:ext>
  </a:extLst>
</a:theme>
</file>

<file path=ppt/theme/theme4.xml><?xml version="1.0" encoding="utf-8"?>
<a:theme xmlns:a="http://schemas.openxmlformats.org/drawingml/2006/main" name="Homes England - PowerPoint Slides - Blue">
  <a:themeElements>
    <a:clrScheme name="HE - Blues">
      <a:dk1>
        <a:srgbClr val="000000"/>
      </a:dk1>
      <a:lt1>
        <a:sysClr val="window" lastClr="FFFFFF"/>
      </a:lt1>
      <a:dk2>
        <a:srgbClr val="009FE3"/>
      </a:dk2>
      <a:lt2>
        <a:srgbClr val="F2F2F2"/>
      </a:lt2>
      <a:accent1>
        <a:srgbClr val="009FE3"/>
      </a:accent1>
      <a:accent2>
        <a:srgbClr val="0090D7"/>
      </a:accent2>
      <a:accent3>
        <a:srgbClr val="007BC3"/>
      </a:accent3>
      <a:accent4>
        <a:srgbClr val="006FB9"/>
      </a:accent4>
      <a:accent5>
        <a:srgbClr val="004F9F"/>
      </a:accent5>
      <a:accent6>
        <a:srgbClr val="26348B"/>
      </a:accent6>
      <a:hlink>
        <a:srgbClr val="26348B"/>
      </a:hlink>
      <a:folHlink>
        <a:srgbClr val="007BC3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Corbel" panose="020B05030202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xample Branded Homes England Presentation " id="{1A65CC6B-22BC-412A-80C7-7E282E6B6BBD}" vid="{18389906-96CD-43E7-8FFB-CCDEACC8532F}"/>
    </a:ext>
  </a:extLst>
</a:theme>
</file>

<file path=ppt/theme/theme5.xml><?xml version="1.0" encoding="utf-8"?>
<a:theme xmlns:a="http://schemas.openxmlformats.org/drawingml/2006/main" name="Homes England - PowerPoint Slides - Guidelines">
  <a:themeElements>
    <a:clrScheme name="HE - Greens">
      <a:dk1>
        <a:srgbClr val="000000"/>
      </a:dk1>
      <a:lt1>
        <a:sysClr val="window" lastClr="FFFFFF"/>
      </a:lt1>
      <a:dk2>
        <a:srgbClr val="DEDC00"/>
      </a:dk2>
      <a:lt2>
        <a:srgbClr val="F2F2F2"/>
      </a:lt2>
      <a:accent1>
        <a:srgbClr val="DEDC00"/>
      </a:accent1>
      <a:accent2>
        <a:srgbClr val="BCCF00"/>
      </a:accent2>
      <a:accent3>
        <a:srgbClr val="95C11F"/>
      </a:accent3>
      <a:accent4>
        <a:srgbClr val="52AE32"/>
      </a:accent4>
      <a:accent5>
        <a:srgbClr val="009A3F"/>
      </a:accent5>
      <a:accent6>
        <a:srgbClr val="008C3C"/>
      </a:accent6>
      <a:hlink>
        <a:srgbClr val="008C3C"/>
      </a:hlink>
      <a:folHlink>
        <a:srgbClr val="95C11F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xample Branded Homes England Presentation " id="{1A65CC6B-22BC-412A-80C7-7E282E6B6BBD}" vid="{25771EF1-62C1-42F3-A4FE-3F9D4C036DC1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FC85C00C97F84ABF77B389563195CC" ma:contentTypeVersion="13" ma:contentTypeDescription="Create a new document." ma:contentTypeScope="" ma:versionID="79f63f9d1c11c591e363afd54606d8b1">
  <xsd:schema xmlns:xsd="http://www.w3.org/2001/XMLSchema" xmlns:xs="http://www.w3.org/2001/XMLSchema" xmlns:p="http://schemas.microsoft.com/office/2006/metadata/properties" xmlns:ns3="11121421-f9e1-4fc2-8cbd-ef61d3750dfe" xmlns:ns4="fa2a2039-f7b8-434c-abe4-05456cb5f0d4" targetNamespace="http://schemas.microsoft.com/office/2006/metadata/properties" ma:root="true" ma:fieldsID="c2456dac88894b7ebb558f9f05c09c64" ns3:_="" ns4:_="">
    <xsd:import namespace="11121421-f9e1-4fc2-8cbd-ef61d3750dfe"/>
    <xsd:import namespace="fa2a2039-f7b8-434c-abe4-05456cb5f0d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21421-f9e1-4fc2-8cbd-ef61d3750d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2a2039-f7b8-434c-abe4-05456cb5f0d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77F246-A932-4529-B968-CB0EBDED9E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057CEE-769D-450F-85C5-F6D6AFBFDE28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fa2a2039-f7b8-434c-abe4-05456cb5f0d4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11121421-f9e1-4fc2-8cbd-ef61d3750df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F56190D-8E9F-4FA1-8F65-F1261C4F24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21421-f9e1-4fc2-8cbd-ef61d3750dfe"/>
    <ds:schemaRef ds:uri="fa2a2039-f7b8-434c-abe4-05456cb5f0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Example Branded Homes England Presentation </Template>
  <TotalTime>0</TotalTime>
  <Words>146</Words>
  <Application>Microsoft Office PowerPoint</Application>
  <PresentationFormat>On-screen Show (16:9)</PresentationFormat>
  <Paragraphs>33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Corbel</vt:lpstr>
      <vt:lpstr>Courier New</vt:lpstr>
      <vt:lpstr>Homes England Corporate Blank - Green</vt:lpstr>
      <vt:lpstr>Homes England - PowerPoint Slides - Orange</vt:lpstr>
      <vt:lpstr>Homes England - PowerPoint Slides - Purple</vt:lpstr>
      <vt:lpstr>Homes England - PowerPoint Slides - Blue</vt:lpstr>
      <vt:lpstr>Homes England - PowerPoint Slides - Guidelines</vt:lpstr>
      <vt:lpstr>Northstowe Phase 2 and 3 Update</vt:lpstr>
      <vt:lpstr>PowerPoint Presentation</vt:lpstr>
      <vt:lpstr>Central One – Northstowe Town Centre</vt:lpstr>
      <vt:lpstr>Market Hall  Convenience Store  Space for Civic Hub (library/health/community space)  Town gardens  Play area  Residential Units </vt:lpstr>
      <vt:lpstr>PowerPoint Presentation</vt:lpstr>
      <vt:lpstr>PowerPoint Presentation</vt:lpstr>
      <vt:lpstr>Phase 2B - Keepmoat</vt:lpstr>
      <vt:lpstr>Phase 2b – Keepmoat (300 homes)</vt:lpstr>
    </vt:vector>
  </TitlesOfParts>
  <Company>HCA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an example presentation title</dc:title>
  <dc:creator>Tom Davies</dc:creator>
  <cp:lastModifiedBy>Emma Brown</cp:lastModifiedBy>
  <cp:revision>105</cp:revision>
  <cp:lastPrinted>2022-07-26T10:12:18Z</cp:lastPrinted>
  <dcterms:created xsi:type="dcterms:W3CDTF">2020-02-21T15:02:20Z</dcterms:created>
  <dcterms:modified xsi:type="dcterms:W3CDTF">2022-10-31T16:15:52Z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ad7654c2-51ca-48c4-8b63-103fca40cc57</vt:lpwstr>
  </property>
  <property fmtid="{D5CDD505-2E9C-101B-9397-08002B2CF9AE}" pid="3" name="HCAGPMS">
    <vt:lpwstr>OFFICIAL</vt:lpwstr>
  </property>
  <property fmtid="{D5CDD505-2E9C-101B-9397-08002B2CF9AE}" pid="4" name="MSIP_Label_727fb50e-81d5-40a5-b712-4eff31972ce4_Enabled">
    <vt:lpwstr>True</vt:lpwstr>
  </property>
  <property fmtid="{D5CDD505-2E9C-101B-9397-08002B2CF9AE}" pid="5" name="MSIP_Label_727fb50e-81d5-40a5-b712-4eff31972ce4_SiteId">
    <vt:lpwstr>faa8e269-0811-4538-82e7-4d29009219bf</vt:lpwstr>
  </property>
  <property fmtid="{D5CDD505-2E9C-101B-9397-08002B2CF9AE}" pid="6" name="MSIP_Label_727fb50e-81d5-40a5-b712-4eff31972ce4_Owner">
    <vt:lpwstr>Grace.Conlon@homesengland.gov.uk</vt:lpwstr>
  </property>
  <property fmtid="{D5CDD505-2E9C-101B-9397-08002B2CF9AE}" pid="7" name="MSIP_Label_727fb50e-81d5-40a5-b712-4eff31972ce4_SetDate">
    <vt:lpwstr>2019-11-18T12:51:40.6891571Z</vt:lpwstr>
  </property>
  <property fmtid="{D5CDD505-2E9C-101B-9397-08002B2CF9AE}" pid="8" name="MSIP_Label_727fb50e-81d5-40a5-b712-4eff31972ce4_Name">
    <vt:lpwstr>Official</vt:lpwstr>
  </property>
  <property fmtid="{D5CDD505-2E9C-101B-9397-08002B2CF9AE}" pid="9" name="MSIP_Label_727fb50e-81d5-40a5-b712-4eff31972ce4_Application">
    <vt:lpwstr>Microsoft Azure Information Protection</vt:lpwstr>
  </property>
  <property fmtid="{D5CDD505-2E9C-101B-9397-08002B2CF9AE}" pid="10" name="MSIP_Label_727fb50e-81d5-40a5-b712-4eff31972ce4_ActionId">
    <vt:lpwstr>d99c1041-1a4c-429f-8a5d-67d80835818c</vt:lpwstr>
  </property>
  <property fmtid="{D5CDD505-2E9C-101B-9397-08002B2CF9AE}" pid="11" name="MSIP_Label_727fb50e-81d5-40a5-b712-4eff31972ce4_Extended_MSFT_Method">
    <vt:lpwstr>Automatic</vt:lpwstr>
  </property>
  <property fmtid="{D5CDD505-2E9C-101B-9397-08002B2CF9AE}" pid="12" name="Sensitivity">
    <vt:lpwstr>Official</vt:lpwstr>
  </property>
  <property fmtid="{D5CDD505-2E9C-101B-9397-08002B2CF9AE}" pid="13" name="ContentTypeId">
    <vt:lpwstr>0x01010077FC85C00C97F84ABF77B389563195CC</vt:lpwstr>
  </property>
</Properties>
</file>