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2" r:id="rId3"/>
    <p:sldId id="263" r:id="rId4"/>
    <p:sldId id="264" r:id="rId5"/>
    <p:sldId id="261" r:id="rId6"/>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CC00CC"/>
    <a:srgbClr val="CC66FF"/>
    <a:srgbClr val="FF75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96357" autoAdjust="0"/>
  </p:normalViewPr>
  <p:slideViewPr>
    <p:cSldViewPr snapToGrid="0">
      <p:cViewPr varScale="1">
        <p:scale>
          <a:sx n="43" d="100"/>
          <a:sy n="43" d="100"/>
        </p:scale>
        <p:origin x="1608" y="6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600" b="1"/>
              <a:t>Why is the property currently empty?</a:t>
            </a: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757876594452479E-2"/>
          <c:y val="0.18521668096070446"/>
          <c:w val="0.3938341557266663"/>
          <c:h val="0.69423615834314567"/>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70D-4907-A809-47E8A911546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70D-4907-A809-47E8A911546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70D-4907-A809-47E8A911546A}"/>
              </c:ext>
            </c:extLst>
          </c:dPt>
          <c:dPt>
            <c:idx val="3"/>
            <c:bubble3D val="0"/>
            <c:spPr>
              <a:solidFill>
                <a:srgbClr val="993366"/>
              </a:solidFill>
              <a:ln w="19050">
                <a:solidFill>
                  <a:schemeClr val="lt1"/>
                </a:solidFill>
              </a:ln>
              <a:effectLst/>
            </c:spPr>
            <c:extLst>
              <c:ext xmlns:c16="http://schemas.microsoft.com/office/drawing/2014/chart" uri="{C3380CC4-5D6E-409C-BE32-E72D297353CC}">
                <c16:uniqueId val="{00000007-270D-4907-A809-47E8A911546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70D-4907-A809-47E8A911546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70D-4907-A809-47E8A911546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70D-4907-A809-47E8A911546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70D-4907-A809-47E8A911546A}"/>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70D-4907-A809-47E8A911546A}"/>
              </c:ext>
            </c:extLst>
          </c:dPt>
          <c:dPt>
            <c:idx val="9"/>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13-270D-4907-A809-47E8A911546A}"/>
              </c:ext>
            </c:extLst>
          </c:dPt>
          <c:dLbls>
            <c:dLbl>
              <c:idx val="1"/>
              <c:layout>
                <c:manualLayout>
                  <c:x val="1.4075101193486178E-2"/>
                  <c:y val="-7.088875238307612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70D-4907-A809-47E8A911546A}"/>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'[Review of Empty Homes 2021(1-222) - results.xlsx]Results'!$C$15:$C$24</c:f>
              <c:strCache>
                <c:ptCount val="10"/>
                <c:pt idx="0">
                  <c:v>Awaiting planning consent;</c:v>
                </c:pt>
                <c:pt idx="1">
                  <c:v>Awaiting probate;</c:v>
                </c:pt>
                <c:pt idx="2">
                  <c:v>Bought for investment;</c:v>
                </c:pt>
                <c:pt idx="3">
                  <c:v>It is in need of repairs/renovations;</c:v>
                </c:pt>
                <c:pt idx="4">
                  <c:v>It is part of another property;</c:v>
                </c:pt>
                <c:pt idx="5">
                  <c:v>It's being repaired/renovated;</c:v>
                </c:pt>
                <c:pt idx="6">
                  <c:v>Not answered</c:v>
                </c:pt>
                <c:pt idx="7">
                  <c:v>Other</c:v>
                </c:pt>
                <c:pt idx="8">
                  <c:v>Trying to let it;</c:v>
                </c:pt>
                <c:pt idx="9">
                  <c:v>Trying to sell it;</c:v>
                </c:pt>
              </c:strCache>
            </c:strRef>
          </c:cat>
          <c:val>
            <c:numRef>
              <c:f>'[Review of Empty Homes 2021(1-222) - results.xlsx]Results'!$D$15:$D$24</c:f>
              <c:numCache>
                <c:formatCode>General</c:formatCode>
                <c:ptCount val="10"/>
                <c:pt idx="0">
                  <c:v>8</c:v>
                </c:pt>
                <c:pt idx="1">
                  <c:v>3</c:v>
                </c:pt>
                <c:pt idx="2">
                  <c:v>2</c:v>
                </c:pt>
                <c:pt idx="3">
                  <c:v>14</c:v>
                </c:pt>
                <c:pt idx="4">
                  <c:v>1</c:v>
                </c:pt>
                <c:pt idx="5">
                  <c:v>29</c:v>
                </c:pt>
                <c:pt idx="6">
                  <c:v>2</c:v>
                </c:pt>
                <c:pt idx="7">
                  <c:v>10</c:v>
                </c:pt>
                <c:pt idx="8">
                  <c:v>4</c:v>
                </c:pt>
                <c:pt idx="9">
                  <c:v>49</c:v>
                </c:pt>
              </c:numCache>
            </c:numRef>
          </c:val>
          <c:extLst>
            <c:ext xmlns:c16="http://schemas.microsoft.com/office/drawing/2014/chart" uri="{C3380CC4-5D6E-409C-BE32-E72D297353CC}">
              <c16:uniqueId val="{00000014-270D-4907-A809-47E8A911546A}"/>
            </c:ext>
          </c:extLst>
        </c:ser>
        <c:dLbls>
          <c:dLblPos val="outEnd"/>
          <c:showLegendKey val="0"/>
          <c:showVal val="1"/>
          <c:showCatName val="0"/>
          <c:showSerName val="0"/>
          <c:showPercent val="0"/>
          <c:showBubbleSize val="0"/>
          <c:showLeaderLines val="1"/>
        </c:dLbls>
        <c:firstSliceAng val="111"/>
      </c:pieChart>
      <c:spPr>
        <a:noFill/>
        <a:ln>
          <a:noFill/>
        </a:ln>
        <a:effectLst/>
      </c:spPr>
    </c:plotArea>
    <c:legend>
      <c:legendPos val="r"/>
      <c:layout>
        <c:manualLayout>
          <c:xMode val="edge"/>
          <c:yMode val="edge"/>
          <c:x val="0.58990253190329878"/>
          <c:y val="0.18510671966763781"/>
          <c:w val="0.40673147651769648"/>
          <c:h val="0.6717260408360136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baseline="0">
                <a:solidFill>
                  <a:schemeClr val="tx1"/>
                </a:solidFill>
                <a:latin typeface="Arial" panose="020B0604020202020204" pitchFamily="34" charset="0"/>
                <a:ea typeface="+mn-ea"/>
                <a:cs typeface="Arial" panose="020B0604020202020204" pitchFamily="34" charset="0"/>
              </a:defRPr>
            </a:pPr>
            <a:r>
              <a:rPr lang="en-US" cap="none" dirty="0">
                <a:solidFill>
                  <a:schemeClr val="tx1"/>
                </a:solidFill>
              </a:rPr>
              <a:t>What do you plan to do with the property? </a:t>
            </a:r>
          </a:p>
        </c:rich>
      </c:tx>
      <c:overlay val="0"/>
      <c:spPr>
        <a:noFill/>
        <a:ln>
          <a:noFill/>
        </a:ln>
        <a:effectLst/>
      </c:spPr>
      <c:txPr>
        <a:bodyPr rot="0" spcFirstLastPara="1" vertOverflow="ellipsis" vert="horz" wrap="square" anchor="ctr" anchorCtr="1"/>
        <a:lstStyle/>
        <a:p>
          <a:pPr>
            <a:defRPr sz="1600" b="1" i="0" u="none" strike="noStrike" kern="1200" cap="none"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9703441214666204"/>
          <c:y val="0.19544679775673598"/>
          <c:w val="0.57625707213330635"/>
          <c:h val="0.66305335548637212"/>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294-4A96-A129-DFA16B6B7F6C}"/>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294-4A96-A129-DFA16B6B7F6C}"/>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294-4A96-A129-DFA16B6B7F6C}"/>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294-4A96-A129-DFA16B6B7F6C}"/>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A294-4A96-A129-DFA16B6B7F6C}"/>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A294-4A96-A129-DFA16B6B7F6C}"/>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A294-4A96-A129-DFA16B6B7F6C}"/>
              </c:ext>
            </c:extLst>
          </c:dPt>
          <c:dLbls>
            <c:dLbl>
              <c:idx val="0"/>
              <c:layout>
                <c:manualLayout>
                  <c:x val="-2.9674103573369571E-3"/>
                  <c:y val="2.7314911898655224E-2"/>
                </c:manualLayout>
              </c:layout>
              <c:spPr>
                <a:noFill/>
                <a:ln>
                  <a:noFill/>
                </a:ln>
                <a:effectLst/>
              </c:spPr>
              <c:txPr>
                <a:bodyPr rot="0" spcFirstLastPara="1" vertOverflow="ellipsis" vert="horz" wrap="square" anchor="ctr" anchorCtr="1"/>
                <a:lstStyle/>
                <a:p>
                  <a:pPr>
                    <a:defRPr sz="1000" b="1" i="0" u="none"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294-4A96-A129-DFA16B6B7F6C}"/>
                </c:ext>
              </c:extLst>
            </c:dLbl>
            <c:dLbl>
              <c:idx val="1"/>
              <c:spPr>
                <a:noFill/>
                <a:ln>
                  <a:noFill/>
                </a:ln>
                <a:effectLst/>
              </c:spPr>
              <c:txPr>
                <a:bodyPr rot="0" spcFirstLastPara="1" vertOverflow="ellipsis" vert="horz" wrap="square" anchor="ctr" anchorCtr="1"/>
                <a:lstStyle/>
                <a:p>
                  <a:pPr>
                    <a:defRPr sz="1000" b="1" i="0" u="none"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A294-4A96-A129-DFA16B6B7F6C}"/>
                </c:ext>
              </c:extLst>
            </c:dLbl>
            <c:dLbl>
              <c:idx val="2"/>
              <c:spPr>
                <a:noFill/>
                <a:ln>
                  <a:noFill/>
                </a:ln>
                <a:effectLst/>
              </c:spPr>
              <c:txPr>
                <a:bodyPr rot="0" spcFirstLastPara="1" vertOverflow="ellipsis" vert="horz" wrap="square" anchor="ctr" anchorCtr="1"/>
                <a:lstStyle/>
                <a:p>
                  <a:pPr>
                    <a:defRPr sz="1000" b="1" i="0" u="none" strike="noStrike" kern="1200" spc="0" baseline="0">
                      <a:solidFill>
                        <a:schemeClr val="accent3"/>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A294-4A96-A129-DFA16B6B7F6C}"/>
                </c:ext>
              </c:extLst>
            </c:dLbl>
            <c:dLbl>
              <c:idx val="3"/>
              <c:spPr>
                <a:noFill/>
                <a:ln>
                  <a:noFill/>
                </a:ln>
                <a:effectLst/>
              </c:spPr>
              <c:txPr>
                <a:bodyPr rot="0" spcFirstLastPara="1" vertOverflow="ellipsis" vert="horz" wrap="square" anchor="ctr" anchorCtr="1"/>
                <a:lstStyle/>
                <a:p>
                  <a:pPr>
                    <a:defRPr sz="1000" b="1" i="0" u="none" strike="noStrike" kern="1200" spc="0" baseline="0">
                      <a:solidFill>
                        <a:schemeClr val="accent4"/>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A294-4A96-A129-DFA16B6B7F6C}"/>
                </c:ext>
              </c:extLst>
            </c:dLbl>
            <c:dLbl>
              <c:idx val="4"/>
              <c:spPr>
                <a:noFill/>
                <a:ln>
                  <a:noFill/>
                </a:ln>
                <a:effectLst/>
              </c:spPr>
              <c:txPr>
                <a:bodyPr rot="0" spcFirstLastPara="1" vertOverflow="ellipsis" vert="horz" wrap="square" anchor="ctr" anchorCtr="1"/>
                <a:lstStyle/>
                <a:p>
                  <a:pPr>
                    <a:defRPr sz="1000" b="1" i="0" u="none" strike="noStrike" kern="1200" spc="0" baseline="0">
                      <a:solidFill>
                        <a:schemeClr val="accent5"/>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A294-4A96-A129-DFA16B6B7F6C}"/>
                </c:ext>
              </c:extLst>
            </c:dLbl>
            <c:dLbl>
              <c:idx val="5"/>
              <c:layout>
                <c:manualLayout>
                  <c:x val="5.0445976074728165E-2"/>
                  <c:y val="8.5359099683297579E-2"/>
                </c:manualLayout>
              </c:layout>
              <c:spPr>
                <a:noFill/>
                <a:ln>
                  <a:noFill/>
                </a:ln>
                <a:effectLst/>
              </c:spPr>
              <c:txPr>
                <a:bodyPr rot="0" spcFirstLastPara="1" vertOverflow="ellipsis" vert="horz" wrap="square" anchor="ctr" anchorCtr="1"/>
                <a:lstStyle/>
                <a:p>
                  <a:pPr>
                    <a:defRPr sz="1000" b="1" i="0" u="none" strike="noStrike" kern="1200" spc="0" baseline="0">
                      <a:solidFill>
                        <a:schemeClr val="accent6"/>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294-4A96-A129-DFA16B6B7F6C}"/>
                </c:ext>
              </c:extLst>
            </c:dLbl>
            <c:dLbl>
              <c:idx val="6"/>
              <c:layout>
                <c:manualLayout>
                  <c:x val="6.1139167807289362E-2"/>
                  <c:y val="-8.1818108496120659E-2"/>
                </c:manualLayout>
              </c:layout>
              <c:spPr>
                <a:noFill/>
                <a:ln>
                  <a:noFill/>
                </a:ln>
                <a:effectLst/>
              </c:spPr>
              <c:txPr>
                <a:bodyPr rot="0" spcFirstLastPara="1" vertOverflow="ellipsis" vert="horz" wrap="square" anchor="ctr" anchorCtr="1"/>
                <a:lstStyle/>
                <a:p>
                  <a:pPr>
                    <a:defRPr sz="1000" b="1" i="0" u="none"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294-4A96-A129-DFA16B6B7F6C}"/>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'[Review of Empty Homes 2021(1-222) - results.xlsx]Results'!$C$43:$C$49</c:f>
              <c:strCache>
                <c:ptCount val="7"/>
                <c:pt idx="0">
                  <c:v>Family will live there</c:v>
                </c:pt>
                <c:pt idx="1">
                  <c:v>Live in it myself</c:v>
                </c:pt>
                <c:pt idx="2">
                  <c:v>Not answered</c:v>
                </c:pt>
                <c:pt idx="3">
                  <c:v>Other</c:v>
                </c:pt>
                <c:pt idx="4">
                  <c:v>Rent it out</c:v>
                </c:pt>
                <c:pt idx="5">
                  <c:v>Sell it on the open market</c:v>
                </c:pt>
                <c:pt idx="6">
                  <c:v>Undecided at present</c:v>
                </c:pt>
              </c:strCache>
            </c:strRef>
          </c:cat>
          <c:val>
            <c:numRef>
              <c:f>'[Review of Empty Homes 2021(1-222) - results.xlsx]Results'!$D$43:$D$49</c:f>
              <c:numCache>
                <c:formatCode>General</c:formatCode>
                <c:ptCount val="7"/>
                <c:pt idx="0">
                  <c:v>3</c:v>
                </c:pt>
                <c:pt idx="1">
                  <c:v>22</c:v>
                </c:pt>
                <c:pt idx="2">
                  <c:v>13</c:v>
                </c:pt>
                <c:pt idx="3">
                  <c:v>6</c:v>
                </c:pt>
                <c:pt idx="4">
                  <c:v>19</c:v>
                </c:pt>
                <c:pt idx="5">
                  <c:v>55</c:v>
                </c:pt>
                <c:pt idx="6">
                  <c:v>4</c:v>
                </c:pt>
              </c:numCache>
            </c:numRef>
          </c:val>
          <c:extLst>
            <c:ext xmlns:c16="http://schemas.microsoft.com/office/drawing/2014/chart" uri="{C3380CC4-5D6E-409C-BE32-E72D297353CC}">
              <c16:uniqueId val="{0000000E-A294-4A96-A129-DFA16B6B7F6C}"/>
            </c:ext>
          </c:extLst>
        </c:ser>
        <c:dLbls>
          <c:dLblPos val="outEnd"/>
          <c:showLegendKey val="0"/>
          <c:showVal val="0"/>
          <c:showCatName val="0"/>
          <c:showSerName val="0"/>
          <c:showPercent val="1"/>
          <c:showBubbleSize val="0"/>
          <c:showLeaderLines val="1"/>
        </c:dLbls>
        <c:firstSliceAng val="13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0" normalizeH="0" baseline="0">
                <a:solidFill>
                  <a:schemeClr val="tx1"/>
                </a:solidFill>
                <a:latin typeface="Arial" panose="020B0604020202020204" pitchFamily="34" charset="0"/>
                <a:ea typeface="+mn-ea"/>
                <a:cs typeface="Arial" panose="020B0604020202020204" pitchFamily="34" charset="0"/>
              </a:defRPr>
            </a:pPr>
            <a:r>
              <a:rPr lang="en-GB" sz="1400" cap="none" spc="0" dirty="0">
                <a:solidFill>
                  <a:schemeClr val="tx1"/>
                </a:solidFill>
              </a:rPr>
              <a:t>Is the cost of repairs a factor in the property remaining empty?</a:t>
            </a:r>
          </a:p>
        </c:rich>
      </c:tx>
      <c:overlay val="0"/>
      <c:spPr>
        <a:noFill/>
        <a:ln>
          <a:noFill/>
        </a:ln>
        <a:effectLst/>
      </c:spPr>
      <c:txPr>
        <a:bodyPr rot="0" spcFirstLastPara="1" vertOverflow="ellipsis" vert="horz" wrap="square" anchor="ctr" anchorCtr="1"/>
        <a:lstStyle/>
        <a:p>
          <a:pPr>
            <a:defRPr sz="1400" b="1" i="0" u="none" strike="noStrike" kern="1200" cap="none" spc="0" normalizeH="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4439855289395845E-2"/>
          <c:y val="0.27336128035199464"/>
          <c:w val="0.88186026530277428"/>
          <c:h val="0.64168841489562634"/>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'[Review of Empty Homes 2021(1-222) - results.xlsx]Results'!$C$66:$C$67</c:f>
              <c:strCache>
                <c:ptCount val="2"/>
                <c:pt idx="0">
                  <c:v>No</c:v>
                </c:pt>
                <c:pt idx="1">
                  <c:v>Yes</c:v>
                </c:pt>
              </c:strCache>
            </c:strRef>
          </c:cat>
          <c:val>
            <c:numRef>
              <c:f>'[Review of Empty Homes 2021(1-222) - results.xlsx]Results'!$D$66:$D$67</c:f>
              <c:numCache>
                <c:formatCode>General</c:formatCode>
                <c:ptCount val="2"/>
                <c:pt idx="0">
                  <c:v>104</c:v>
                </c:pt>
                <c:pt idx="1">
                  <c:v>18</c:v>
                </c:pt>
              </c:numCache>
            </c:numRef>
          </c:val>
          <c:extLst>
            <c:ext xmlns:c16="http://schemas.microsoft.com/office/drawing/2014/chart" uri="{C3380CC4-5D6E-409C-BE32-E72D297353CC}">
              <c16:uniqueId val="{00000000-A0D7-48E9-BC27-8E45C1EAA51C}"/>
            </c:ext>
          </c:extLst>
        </c:ser>
        <c:dLbls>
          <c:dLblPos val="outEnd"/>
          <c:showLegendKey val="0"/>
          <c:showVal val="1"/>
          <c:showCatName val="0"/>
          <c:showSerName val="0"/>
          <c:showPercent val="0"/>
          <c:showBubbleSize val="0"/>
        </c:dLbls>
        <c:gapWidth val="444"/>
        <c:overlap val="-90"/>
        <c:axId val="565902152"/>
        <c:axId val="565902480"/>
      </c:barChart>
      <c:catAx>
        <c:axId val="565902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none" spc="120" normalizeH="0" baseline="0">
                <a:solidFill>
                  <a:schemeClr val="tx1"/>
                </a:solidFill>
                <a:latin typeface="Arial" panose="020B0604020202020204" pitchFamily="34" charset="0"/>
                <a:ea typeface="+mn-ea"/>
                <a:cs typeface="Arial" panose="020B0604020202020204" pitchFamily="34" charset="0"/>
              </a:defRPr>
            </a:pPr>
            <a:endParaRPr lang="en-US"/>
          </a:p>
        </c:txPr>
        <c:crossAx val="565902480"/>
        <c:crosses val="autoZero"/>
        <c:auto val="1"/>
        <c:lblAlgn val="ctr"/>
        <c:lblOffset val="100"/>
        <c:noMultiLvlLbl val="0"/>
      </c:catAx>
      <c:valAx>
        <c:axId val="565902480"/>
        <c:scaling>
          <c:orientation val="minMax"/>
        </c:scaling>
        <c:delete val="1"/>
        <c:axPos val="l"/>
        <c:numFmt formatCode="General" sourceLinked="1"/>
        <c:majorTickMark val="none"/>
        <c:minorTickMark val="none"/>
        <c:tickLblPos val="nextTo"/>
        <c:crossAx val="565902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1600" b="1">
                <a:solidFill>
                  <a:schemeClr val="tx1"/>
                </a:solidFill>
                <a:latin typeface="Arial" panose="020B0604020202020204" pitchFamily="34" charset="0"/>
                <a:cs typeface="Arial" panose="020B0604020202020204" pitchFamily="34" charset="0"/>
              </a:rPr>
              <a:t>Which</a:t>
            </a:r>
            <a:r>
              <a:rPr lang="en-GB" sz="1600" b="1" baseline="0">
                <a:solidFill>
                  <a:schemeClr val="tx1"/>
                </a:solidFill>
                <a:latin typeface="Arial" panose="020B0604020202020204" pitchFamily="34" charset="0"/>
                <a:cs typeface="Arial" panose="020B0604020202020204" pitchFamily="34" charset="0"/>
              </a:rPr>
              <a:t> of these services might encourage you to bring your property back into use?</a:t>
            </a:r>
            <a:endParaRPr lang="en-GB" sz="1600" b="1">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spPr>
            <a:solidFill>
              <a:schemeClr val="accent6"/>
            </a:solidFill>
            <a:ln>
              <a:noFill/>
            </a:ln>
            <a:effectLst/>
          </c:spPr>
          <c:invertIfNegative val="0"/>
          <c:cat>
            <c:strRef>
              <c:f>'[Review of Empty Homes 2021(1-222) - results.xlsx]Results'!$C$55:$C$59</c:f>
              <c:strCache>
                <c:ptCount val="5"/>
                <c:pt idx="0">
                  <c:v>Grant for repairs/renovation;</c:v>
                </c:pt>
                <c:pt idx="1">
                  <c:v>Help or advice to find a buyer;</c:v>
                </c:pt>
                <c:pt idx="2">
                  <c:v>Help or advice to find a tenant;</c:v>
                </c:pt>
                <c:pt idx="3">
                  <c:v>None of these;</c:v>
                </c:pt>
                <c:pt idx="4">
                  <c:v>Not answered</c:v>
                </c:pt>
              </c:strCache>
            </c:strRef>
          </c:cat>
          <c:val>
            <c:numRef>
              <c:f>'[Review of Empty Homes 2021(1-222) - results.xlsx]Results'!$D$55:$D$59</c:f>
              <c:numCache>
                <c:formatCode>General</c:formatCode>
                <c:ptCount val="5"/>
                <c:pt idx="0">
                  <c:v>15</c:v>
                </c:pt>
                <c:pt idx="1">
                  <c:v>5</c:v>
                </c:pt>
                <c:pt idx="2">
                  <c:v>2</c:v>
                </c:pt>
                <c:pt idx="3">
                  <c:v>96</c:v>
                </c:pt>
                <c:pt idx="4">
                  <c:v>3</c:v>
                </c:pt>
              </c:numCache>
            </c:numRef>
          </c:val>
          <c:extLst>
            <c:ext xmlns:c16="http://schemas.microsoft.com/office/drawing/2014/chart" uri="{C3380CC4-5D6E-409C-BE32-E72D297353CC}">
              <c16:uniqueId val="{00000000-3CB3-4946-B00D-3FF39A2520D5}"/>
            </c:ext>
          </c:extLst>
        </c:ser>
        <c:dLbls>
          <c:showLegendKey val="0"/>
          <c:showVal val="0"/>
          <c:showCatName val="0"/>
          <c:showSerName val="0"/>
          <c:showPercent val="0"/>
          <c:showBubbleSize val="0"/>
        </c:dLbls>
        <c:gapWidth val="182"/>
        <c:axId val="566985656"/>
        <c:axId val="566978112"/>
      </c:barChart>
      <c:catAx>
        <c:axId val="566985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6978112"/>
        <c:crosses val="autoZero"/>
        <c:auto val="1"/>
        <c:lblAlgn val="ctr"/>
        <c:lblOffset val="100"/>
        <c:noMultiLvlLbl val="0"/>
      </c:catAx>
      <c:valAx>
        <c:axId val="56697811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66985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solidFill>
                <a:effectLst/>
                <a:latin typeface="Arial" panose="020B0604020202020204" pitchFamily="34" charset="0"/>
                <a:ea typeface="+mn-ea"/>
                <a:cs typeface="Arial" panose="020B0604020202020204" pitchFamily="34" charset="0"/>
              </a:defRPr>
            </a:pPr>
            <a:r>
              <a:rPr lang="en-US" sz="1600" b="1">
                <a:solidFill>
                  <a:schemeClr val="tx1"/>
                </a:solidFill>
                <a:latin typeface="Arial" panose="020B0604020202020204" pitchFamily="34" charset="0"/>
                <a:cs typeface="Arial" panose="020B0604020202020204" pitchFamily="34" charset="0"/>
              </a:rPr>
              <a:t>Does the property cause you any issues?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effectLst/>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'[Review of Empty Homes 2021(1-222) - results.xlsx]Results'!$C$73:$C$79</c:f>
              <c:strCache>
                <c:ptCount val="7"/>
                <c:pt idx="0">
                  <c:v>Costs for upkeep</c:v>
                </c:pt>
                <c:pt idx="1">
                  <c:v>Delay of waiting for planning approval</c:v>
                </c:pt>
                <c:pt idx="2">
                  <c:v>Garden maintenance</c:v>
                </c:pt>
                <c:pt idx="3">
                  <c:v>Pest issues</c:v>
                </c:pt>
                <c:pt idx="4">
                  <c:v>Vandalism</c:v>
                </c:pt>
                <c:pt idx="5">
                  <c:v>Neighbour complaints</c:v>
                </c:pt>
                <c:pt idx="6">
                  <c:v>None</c:v>
                </c:pt>
              </c:strCache>
            </c:strRef>
          </c:cat>
          <c:val>
            <c:numRef>
              <c:f>'[Review of Empty Homes 2021(1-222) - results.xlsx]Results'!$D$73:$D$79</c:f>
              <c:numCache>
                <c:formatCode>General</c:formatCode>
                <c:ptCount val="7"/>
                <c:pt idx="0">
                  <c:v>24</c:v>
                </c:pt>
                <c:pt idx="1">
                  <c:v>1</c:v>
                </c:pt>
                <c:pt idx="2">
                  <c:v>9</c:v>
                </c:pt>
                <c:pt idx="3">
                  <c:v>1</c:v>
                </c:pt>
                <c:pt idx="4">
                  <c:v>6</c:v>
                </c:pt>
                <c:pt idx="5">
                  <c:v>1</c:v>
                </c:pt>
                <c:pt idx="6">
                  <c:v>80</c:v>
                </c:pt>
              </c:numCache>
            </c:numRef>
          </c:val>
          <c:extLst>
            <c:ext xmlns:c16="http://schemas.microsoft.com/office/drawing/2014/chart" uri="{C3380CC4-5D6E-409C-BE32-E72D297353CC}">
              <c16:uniqueId val="{00000000-483D-42AE-A0F4-532983EE9066}"/>
            </c:ext>
          </c:extLst>
        </c:ser>
        <c:dLbls>
          <c:dLblPos val="inEnd"/>
          <c:showLegendKey val="0"/>
          <c:showVal val="1"/>
          <c:showCatName val="0"/>
          <c:showSerName val="0"/>
          <c:showPercent val="0"/>
          <c:showBubbleSize val="0"/>
        </c:dLbls>
        <c:gapWidth val="41"/>
        <c:axId val="753101048"/>
        <c:axId val="753097768"/>
      </c:barChart>
      <c:catAx>
        <c:axId val="7531010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effectLst/>
                <a:latin typeface="+mn-lt"/>
                <a:ea typeface="+mn-ea"/>
                <a:cs typeface="+mn-cs"/>
              </a:defRPr>
            </a:pPr>
            <a:endParaRPr lang="en-US"/>
          </a:p>
        </c:txPr>
        <c:crossAx val="753097768"/>
        <c:crosses val="autoZero"/>
        <c:auto val="1"/>
        <c:lblAlgn val="ctr"/>
        <c:lblOffset val="100"/>
        <c:noMultiLvlLbl val="0"/>
      </c:catAx>
      <c:valAx>
        <c:axId val="753097768"/>
        <c:scaling>
          <c:orientation val="minMax"/>
        </c:scaling>
        <c:delete val="1"/>
        <c:axPos val="l"/>
        <c:numFmt formatCode="General" sourceLinked="1"/>
        <c:majorTickMark val="none"/>
        <c:minorTickMark val="none"/>
        <c:tickLblPos val="nextTo"/>
        <c:crossAx val="753101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9E9503-A121-44C7-AC3A-E5D44989B92C}" type="doc">
      <dgm:prSet loTypeId="urn:microsoft.com/office/officeart/2008/layout/PictureStrips" loCatId="list" qsTypeId="urn:microsoft.com/office/officeart/2005/8/quickstyle/simple1" qsCatId="simple" csTypeId="urn:microsoft.com/office/officeart/2005/8/colors/colorful1" csCatId="colorful" phldr="1"/>
      <dgm:spPr/>
      <dgm:t>
        <a:bodyPr/>
        <a:lstStyle/>
        <a:p>
          <a:endParaRPr lang="en-GB"/>
        </a:p>
      </dgm:t>
    </dgm:pt>
    <dgm:pt modelId="{1C9F2E76-DF6C-491E-9814-5BB3B4570FFE}">
      <dgm:prSet phldrT="[Text]" custT="1"/>
      <dgm:spPr/>
      <dgm:t>
        <a:bodyPr/>
        <a:lstStyle/>
        <a:p>
          <a:pPr algn="ctr">
            <a:lnSpc>
              <a:spcPct val="100000"/>
            </a:lnSpc>
          </a:pPr>
          <a:r>
            <a:rPr lang="en-GB" sz="1200" dirty="0">
              <a:latin typeface="Arial" panose="020B0604020202020204" pitchFamily="34" charset="0"/>
              <a:cs typeface="Arial" panose="020B0604020202020204" pitchFamily="34" charset="0"/>
            </a:rPr>
            <a:t>Ready to move into </a:t>
          </a:r>
        </a:p>
        <a:p>
          <a:pPr algn="ctr">
            <a:lnSpc>
              <a:spcPct val="100000"/>
            </a:lnSpc>
          </a:pPr>
          <a:r>
            <a:rPr lang="en-GB" sz="1600" b="1" dirty="0">
              <a:latin typeface="Arial" panose="020B0604020202020204" pitchFamily="34" charset="0"/>
              <a:cs typeface="Arial" panose="020B0604020202020204" pitchFamily="34" charset="0"/>
            </a:rPr>
            <a:t>39%</a:t>
          </a:r>
        </a:p>
      </dgm:t>
    </dgm:pt>
    <dgm:pt modelId="{EA848496-9A7A-4355-9DA6-99F316336423}" type="parTrans" cxnId="{8AECACF0-4FED-4D5A-9008-DA6B52070CD1}">
      <dgm:prSet/>
      <dgm:spPr/>
      <dgm:t>
        <a:bodyPr/>
        <a:lstStyle/>
        <a:p>
          <a:endParaRPr lang="en-GB" sz="1200">
            <a:latin typeface="Arial" panose="020B0604020202020204" pitchFamily="34" charset="0"/>
            <a:cs typeface="Arial" panose="020B0604020202020204" pitchFamily="34" charset="0"/>
          </a:endParaRPr>
        </a:p>
      </dgm:t>
    </dgm:pt>
    <dgm:pt modelId="{B8B96044-78A3-41D2-AFED-55A8067A0B48}" type="sibTrans" cxnId="{8AECACF0-4FED-4D5A-9008-DA6B52070CD1}">
      <dgm:prSet/>
      <dgm:spPr/>
      <dgm:t>
        <a:bodyPr/>
        <a:lstStyle/>
        <a:p>
          <a:endParaRPr lang="en-GB" sz="1200">
            <a:latin typeface="Arial" panose="020B0604020202020204" pitchFamily="34" charset="0"/>
            <a:cs typeface="Arial" panose="020B0604020202020204" pitchFamily="34" charset="0"/>
          </a:endParaRPr>
        </a:p>
      </dgm:t>
    </dgm:pt>
    <dgm:pt modelId="{A5902CB3-25E0-4FB0-9B29-F023BF1BA2D2}">
      <dgm:prSet phldrT="[Text]" custT="1"/>
      <dgm:spPr/>
      <dgm:t>
        <a:bodyPr/>
        <a:lstStyle/>
        <a:p>
          <a:pPr algn="ctr"/>
          <a:r>
            <a:rPr lang="en-GB" sz="1200" dirty="0">
              <a:latin typeface="Arial" panose="020B0604020202020204" pitchFamily="34" charset="0"/>
              <a:cs typeface="Arial" panose="020B0604020202020204" pitchFamily="34" charset="0"/>
            </a:rPr>
            <a:t>Needs some minor repairs and decoration</a:t>
          </a:r>
        </a:p>
        <a:p>
          <a:pPr algn="ctr"/>
          <a:r>
            <a:rPr lang="en-GB" sz="1600" b="1" dirty="0">
              <a:latin typeface="Arial" panose="020B0604020202020204" pitchFamily="34" charset="0"/>
              <a:cs typeface="Arial" panose="020B0604020202020204" pitchFamily="34" charset="0"/>
            </a:rPr>
            <a:t>17%</a:t>
          </a:r>
        </a:p>
      </dgm:t>
    </dgm:pt>
    <dgm:pt modelId="{BD6314AC-359D-4D91-BA8A-BE65ED02B47F}" type="parTrans" cxnId="{F391F8C7-C820-4225-969C-79A4045DF081}">
      <dgm:prSet/>
      <dgm:spPr/>
      <dgm:t>
        <a:bodyPr/>
        <a:lstStyle/>
        <a:p>
          <a:endParaRPr lang="en-GB" sz="1200">
            <a:latin typeface="Arial" panose="020B0604020202020204" pitchFamily="34" charset="0"/>
            <a:cs typeface="Arial" panose="020B0604020202020204" pitchFamily="34" charset="0"/>
          </a:endParaRPr>
        </a:p>
      </dgm:t>
    </dgm:pt>
    <dgm:pt modelId="{26C65452-8F23-4BCE-AE27-57ADAC681CF3}" type="sibTrans" cxnId="{F391F8C7-C820-4225-969C-79A4045DF081}">
      <dgm:prSet/>
      <dgm:spPr/>
      <dgm:t>
        <a:bodyPr/>
        <a:lstStyle/>
        <a:p>
          <a:endParaRPr lang="en-GB" sz="1200">
            <a:latin typeface="Arial" panose="020B0604020202020204" pitchFamily="34" charset="0"/>
            <a:cs typeface="Arial" panose="020B0604020202020204" pitchFamily="34" charset="0"/>
          </a:endParaRPr>
        </a:p>
      </dgm:t>
    </dgm:pt>
    <dgm:pt modelId="{171D35B2-86CF-478B-BF1D-38E172DCC90B}">
      <dgm:prSet phldrT="[Text]" custT="1"/>
      <dgm:spPr/>
      <dgm:t>
        <a:bodyPr/>
        <a:lstStyle/>
        <a:p>
          <a:pPr algn="ctr"/>
          <a:r>
            <a:rPr lang="en-GB" sz="1200" dirty="0">
              <a:latin typeface="Arial" panose="020B0604020202020204" pitchFamily="34" charset="0"/>
              <a:cs typeface="Arial" panose="020B0604020202020204" pitchFamily="34" charset="0"/>
            </a:rPr>
            <a:t>Needs updating-re-wiring, new windows, kitchen or bathroom</a:t>
          </a:r>
        </a:p>
        <a:p>
          <a:pPr algn="ctr"/>
          <a:r>
            <a:rPr lang="en-GB" sz="1600" b="1" dirty="0">
              <a:latin typeface="Arial" panose="020B0604020202020204" pitchFamily="34" charset="0"/>
              <a:cs typeface="Arial" panose="020B0604020202020204" pitchFamily="34" charset="0"/>
            </a:rPr>
            <a:t>14%</a:t>
          </a:r>
        </a:p>
      </dgm:t>
    </dgm:pt>
    <dgm:pt modelId="{0CE8C0EA-8EF8-4E15-8335-AE273CD5B076}" type="parTrans" cxnId="{9012DDC9-6F32-4E8E-BF31-AD9DC52EB58D}">
      <dgm:prSet/>
      <dgm:spPr/>
      <dgm:t>
        <a:bodyPr/>
        <a:lstStyle/>
        <a:p>
          <a:endParaRPr lang="en-GB" sz="1200">
            <a:latin typeface="Arial" panose="020B0604020202020204" pitchFamily="34" charset="0"/>
            <a:cs typeface="Arial" panose="020B0604020202020204" pitchFamily="34" charset="0"/>
          </a:endParaRPr>
        </a:p>
      </dgm:t>
    </dgm:pt>
    <dgm:pt modelId="{2B73D3CC-371E-4256-82C3-5B3C8F13FF44}" type="sibTrans" cxnId="{9012DDC9-6F32-4E8E-BF31-AD9DC52EB58D}">
      <dgm:prSet/>
      <dgm:spPr/>
      <dgm:t>
        <a:bodyPr/>
        <a:lstStyle/>
        <a:p>
          <a:endParaRPr lang="en-GB" sz="1200">
            <a:latin typeface="Arial" panose="020B0604020202020204" pitchFamily="34" charset="0"/>
            <a:cs typeface="Arial" panose="020B0604020202020204" pitchFamily="34" charset="0"/>
          </a:endParaRPr>
        </a:p>
      </dgm:t>
    </dgm:pt>
    <dgm:pt modelId="{6DD6792D-1080-41E6-961A-509ED9382BF4}">
      <dgm:prSet custT="1"/>
      <dgm:spPr/>
      <dgm:t>
        <a:bodyPr/>
        <a:lstStyle/>
        <a:p>
          <a:pPr algn="ctr">
            <a:lnSpc>
              <a:spcPct val="100000"/>
            </a:lnSpc>
          </a:pPr>
          <a:r>
            <a:rPr lang="en-GB" sz="1200" dirty="0">
              <a:latin typeface="Arial" panose="020B0604020202020204" pitchFamily="34" charset="0"/>
              <a:cs typeface="Arial" panose="020B0604020202020204" pitchFamily="34" charset="0"/>
            </a:rPr>
            <a:t>Complete renovation inside </a:t>
          </a:r>
        </a:p>
        <a:p>
          <a:pPr algn="ctr">
            <a:lnSpc>
              <a:spcPct val="100000"/>
            </a:lnSpc>
          </a:pPr>
          <a:r>
            <a:rPr lang="en-GB" sz="1600" b="1" dirty="0">
              <a:latin typeface="Arial" panose="020B0604020202020204" pitchFamily="34" charset="0"/>
              <a:cs typeface="Arial" panose="020B0604020202020204" pitchFamily="34" charset="0"/>
            </a:rPr>
            <a:t>23%</a:t>
          </a:r>
        </a:p>
      </dgm:t>
    </dgm:pt>
    <dgm:pt modelId="{7305CD08-D924-4272-9D2D-C73F0A511029}" type="parTrans" cxnId="{4EA5D049-5872-4034-B1A0-1516C17D5747}">
      <dgm:prSet/>
      <dgm:spPr/>
      <dgm:t>
        <a:bodyPr/>
        <a:lstStyle/>
        <a:p>
          <a:endParaRPr lang="en-GB" sz="1200">
            <a:latin typeface="Arial" panose="020B0604020202020204" pitchFamily="34" charset="0"/>
            <a:cs typeface="Arial" panose="020B0604020202020204" pitchFamily="34" charset="0"/>
          </a:endParaRPr>
        </a:p>
      </dgm:t>
    </dgm:pt>
    <dgm:pt modelId="{ED38D145-8A6F-4227-9291-C88A1EC4E42F}" type="sibTrans" cxnId="{4EA5D049-5872-4034-B1A0-1516C17D5747}">
      <dgm:prSet/>
      <dgm:spPr/>
      <dgm:t>
        <a:bodyPr/>
        <a:lstStyle/>
        <a:p>
          <a:endParaRPr lang="en-GB" sz="1200">
            <a:latin typeface="Arial" panose="020B0604020202020204" pitchFamily="34" charset="0"/>
            <a:cs typeface="Arial" panose="020B0604020202020204" pitchFamily="34" charset="0"/>
          </a:endParaRPr>
        </a:p>
      </dgm:t>
    </dgm:pt>
    <dgm:pt modelId="{364E7E0E-8981-4D4B-AEB2-7E57EFD207C1}">
      <dgm:prSet custT="1"/>
      <dgm:spPr/>
      <dgm:t>
        <a:bodyPr/>
        <a:lstStyle/>
        <a:p>
          <a:pPr algn="ctr"/>
          <a:r>
            <a:rPr lang="en-GB" sz="1200" dirty="0">
              <a:latin typeface="Arial" panose="020B0604020202020204" pitchFamily="34" charset="0"/>
              <a:cs typeface="Arial" panose="020B0604020202020204" pitchFamily="34" charset="0"/>
            </a:rPr>
            <a:t>Derelict with major structural damage</a:t>
          </a:r>
        </a:p>
        <a:p>
          <a:pPr algn="ctr"/>
          <a:r>
            <a:rPr lang="en-GB" sz="1600" b="1" dirty="0">
              <a:latin typeface="Arial" panose="020B0604020202020204" pitchFamily="34" charset="0"/>
              <a:cs typeface="Arial" panose="020B0604020202020204" pitchFamily="34" charset="0"/>
            </a:rPr>
            <a:t>2%</a:t>
          </a:r>
        </a:p>
      </dgm:t>
    </dgm:pt>
    <dgm:pt modelId="{823B1309-BF92-4050-899F-0243D0F7D6C1}" type="parTrans" cxnId="{35ED2B49-FDCF-4CB7-BC02-99A623B70272}">
      <dgm:prSet/>
      <dgm:spPr/>
      <dgm:t>
        <a:bodyPr/>
        <a:lstStyle/>
        <a:p>
          <a:endParaRPr lang="en-GB" sz="1200">
            <a:latin typeface="Arial" panose="020B0604020202020204" pitchFamily="34" charset="0"/>
            <a:cs typeface="Arial" panose="020B0604020202020204" pitchFamily="34" charset="0"/>
          </a:endParaRPr>
        </a:p>
      </dgm:t>
    </dgm:pt>
    <dgm:pt modelId="{7A98E758-6C8A-44C6-A726-8733D414FE7C}" type="sibTrans" cxnId="{35ED2B49-FDCF-4CB7-BC02-99A623B70272}">
      <dgm:prSet/>
      <dgm:spPr/>
      <dgm:t>
        <a:bodyPr/>
        <a:lstStyle/>
        <a:p>
          <a:endParaRPr lang="en-GB" sz="1200">
            <a:latin typeface="Arial" panose="020B0604020202020204" pitchFamily="34" charset="0"/>
            <a:cs typeface="Arial" panose="020B0604020202020204" pitchFamily="34" charset="0"/>
          </a:endParaRPr>
        </a:p>
      </dgm:t>
    </dgm:pt>
    <dgm:pt modelId="{DC62D9C2-707B-4E97-A640-34A628052BA0}" type="pres">
      <dgm:prSet presAssocID="{3F9E9503-A121-44C7-AC3A-E5D44989B92C}" presName="Name0" presStyleCnt="0">
        <dgm:presLayoutVars>
          <dgm:dir/>
          <dgm:resizeHandles val="exact"/>
        </dgm:presLayoutVars>
      </dgm:prSet>
      <dgm:spPr/>
    </dgm:pt>
    <dgm:pt modelId="{6EB4C73A-FC13-410F-A40D-41F9A19B53FA}" type="pres">
      <dgm:prSet presAssocID="{1C9F2E76-DF6C-491E-9814-5BB3B4570FFE}" presName="composite" presStyleCnt="0"/>
      <dgm:spPr/>
    </dgm:pt>
    <dgm:pt modelId="{209F9146-0E6F-4F08-9C44-74A4166041AD}" type="pres">
      <dgm:prSet presAssocID="{1C9F2E76-DF6C-491E-9814-5BB3B4570FFE}" presName="rect1" presStyleLbl="trAlignAcc1" presStyleIdx="0" presStyleCnt="5">
        <dgm:presLayoutVars>
          <dgm:bulletEnabled val="1"/>
        </dgm:presLayoutVars>
      </dgm:prSet>
      <dgm:spPr/>
    </dgm:pt>
    <dgm:pt modelId="{5BDE0877-9D31-4B06-A5A2-A05ADC24E5C4}" type="pres">
      <dgm:prSet presAssocID="{1C9F2E76-DF6C-491E-9814-5BB3B4570FFE}" presName="rect2"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House with solid fill"/>
        </a:ext>
      </dgm:extLst>
    </dgm:pt>
    <dgm:pt modelId="{2063BA31-DCBD-414D-AEC3-A0566965F3AC}" type="pres">
      <dgm:prSet presAssocID="{B8B96044-78A3-41D2-AFED-55A8067A0B48}" presName="sibTrans" presStyleCnt="0"/>
      <dgm:spPr/>
    </dgm:pt>
    <dgm:pt modelId="{F248AFEC-7DE9-4C75-96AD-FC9EDEA72BEF}" type="pres">
      <dgm:prSet presAssocID="{6DD6792D-1080-41E6-961A-509ED9382BF4}" presName="composite" presStyleCnt="0"/>
      <dgm:spPr/>
    </dgm:pt>
    <dgm:pt modelId="{9B8649BD-9C57-4473-9688-EDCA4A9F9934}" type="pres">
      <dgm:prSet presAssocID="{6DD6792D-1080-41E6-961A-509ED9382BF4}" presName="rect1" presStyleLbl="trAlignAcc1" presStyleIdx="1" presStyleCnt="5">
        <dgm:presLayoutVars>
          <dgm:bulletEnabled val="1"/>
        </dgm:presLayoutVars>
      </dgm:prSet>
      <dgm:spPr/>
    </dgm:pt>
    <dgm:pt modelId="{03AC1B64-418B-4F7F-88AF-6E9D21D5BC9C}" type="pres">
      <dgm:prSet presAssocID="{6DD6792D-1080-41E6-961A-509ED9382BF4}" presName="rect2"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Construction worker male with solid fill"/>
        </a:ext>
      </dgm:extLst>
    </dgm:pt>
    <dgm:pt modelId="{1C9F81F7-896B-4A6A-93F6-4BB1D02FAEB8}" type="pres">
      <dgm:prSet presAssocID="{ED38D145-8A6F-4227-9291-C88A1EC4E42F}" presName="sibTrans" presStyleCnt="0"/>
      <dgm:spPr/>
    </dgm:pt>
    <dgm:pt modelId="{D71E6A1A-BE66-4A67-A34A-86812F756A92}" type="pres">
      <dgm:prSet presAssocID="{A5902CB3-25E0-4FB0-9B29-F023BF1BA2D2}" presName="composite" presStyleCnt="0"/>
      <dgm:spPr/>
    </dgm:pt>
    <dgm:pt modelId="{5E34BFCC-E2ED-4AA1-B34E-2F8B27CA9751}" type="pres">
      <dgm:prSet presAssocID="{A5902CB3-25E0-4FB0-9B29-F023BF1BA2D2}" presName="rect1" presStyleLbl="trAlignAcc1" presStyleIdx="2" presStyleCnt="5">
        <dgm:presLayoutVars>
          <dgm:bulletEnabled val="1"/>
        </dgm:presLayoutVars>
      </dgm:prSet>
      <dgm:spPr/>
    </dgm:pt>
    <dgm:pt modelId="{F48B0905-1FA7-4F10-93C1-1D02C478C28D}" type="pres">
      <dgm:prSet presAssocID="{A5902CB3-25E0-4FB0-9B29-F023BF1BA2D2}" presName="rect2" presStyleLbl="fgImgPlac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Paint with solid fill"/>
        </a:ext>
      </dgm:extLst>
    </dgm:pt>
    <dgm:pt modelId="{F03D681B-F19B-4017-9302-2F0D373B1DCB}" type="pres">
      <dgm:prSet presAssocID="{26C65452-8F23-4BCE-AE27-57ADAC681CF3}" presName="sibTrans" presStyleCnt="0"/>
      <dgm:spPr/>
    </dgm:pt>
    <dgm:pt modelId="{D5A41BD4-84C0-4B5F-A752-74338DCB8E39}" type="pres">
      <dgm:prSet presAssocID="{171D35B2-86CF-478B-BF1D-38E172DCC90B}" presName="composite" presStyleCnt="0"/>
      <dgm:spPr/>
    </dgm:pt>
    <dgm:pt modelId="{F0E62FF7-962B-455A-B718-696E983F3A74}" type="pres">
      <dgm:prSet presAssocID="{171D35B2-86CF-478B-BF1D-38E172DCC90B}" presName="rect1" presStyleLbl="trAlignAcc1" presStyleIdx="3" presStyleCnt="5" custScaleY="108316">
        <dgm:presLayoutVars>
          <dgm:bulletEnabled val="1"/>
        </dgm:presLayoutVars>
      </dgm:prSet>
      <dgm:spPr/>
    </dgm:pt>
    <dgm:pt modelId="{B0B863B8-A995-437E-85E9-B57430988FBD}" type="pres">
      <dgm:prSet presAssocID="{171D35B2-86CF-478B-BF1D-38E172DCC90B}" presName="rect2"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Bathtub with solid fill"/>
        </a:ext>
      </dgm:extLst>
    </dgm:pt>
    <dgm:pt modelId="{E64EBFCB-3931-414E-82B3-E1CC97A5EE64}" type="pres">
      <dgm:prSet presAssocID="{2B73D3CC-371E-4256-82C3-5B3C8F13FF44}" presName="sibTrans" presStyleCnt="0"/>
      <dgm:spPr/>
    </dgm:pt>
    <dgm:pt modelId="{86F290DC-8F62-4C32-BEC6-5F4187DD0A7A}" type="pres">
      <dgm:prSet presAssocID="{364E7E0E-8981-4D4B-AEB2-7E57EFD207C1}" presName="composite" presStyleCnt="0"/>
      <dgm:spPr/>
    </dgm:pt>
    <dgm:pt modelId="{A87388CB-7837-42ED-9B94-BEFE6806A10B}" type="pres">
      <dgm:prSet presAssocID="{364E7E0E-8981-4D4B-AEB2-7E57EFD207C1}" presName="rect1" presStyleLbl="trAlignAcc1" presStyleIdx="4" presStyleCnt="5">
        <dgm:presLayoutVars>
          <dgm:bulletEnabled val="1"/>
        </dgm:presLayoutVars>
      </dgm:prSet>
      <dgm:spPr/>
    </dgm:pt>
    <dgm:pt modelId="{6C7B93AE-639D-4262-BE92-8C55985FB4FD}" type="pres">
      <dgm:prSet presAssocID="{364E7E0E-8981-4D4B-AEB2-7E57EFD207C1}" presName="rect2"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Building Brick Wall with solid fill"/>
        </a:ext>
      </dgm:extLst>
    </dgm:pt>
  </dgm:ptLst>
  <dgm:cxnLst>
    <dgm:cxn modelId="{30C2EC2C-3D0C-451E-9760-9E194DF9EF4F}" type="presOf" srcId="{1C9F2E76-DF6C-491E-9814-5BB3B4570FFE}" destId="{209F9146-0E6F-4F08-9C44-74A4166041AD}" srcOrd="0" destOrd="0" presId="urn:microsoft.com/office/officeart/2008/layout/PictureStrips"/>
    <dgm:cxn modelId="{A8F03A5F-2881-4843-BA41-0AC29568A28F}" type="presOf" srcId="{3F9E9503-A121-44C7-AC3A-E5D44989B92C}" destId="{DC62D9C2-707B-4E97-A640-34A628052BA0}" srcOrd="0" destOrd="0" presId="urn:microsoft.com/office/officeart/2008/layout/PictureStrips"/>
    <dgm:cxn modelId="{35ED2B49-FDCF-4CB7-BC02-99A623B70272}" srcId="{3F9E9503-A121-44C7-AC3A-E5D44989B92C}" destId="{364E7E0E-8981-4D4B-AEB2-7E57EFD207C1}" srcOrd="4" destOrd="0" parTransId="{823B1309-BF92-4050-899F-0243D0F7D6C1}" sibTransId="{7A98E758-6C8A-44C6-A726-8733D414FE7C}"/>
    <dgm:cxn modelId="{4EA5D049-5872-4034-B1A0-1516C17D5747}" srcId="{3F9E9503-A121-44C7-AC3A-E5D44989B92C}" destId="{6DD6792D-1080-41E6-961A-509ED9382BF4}" srcOrd="1" destOrd="0" parTransId="{7305CD08-D924-4272-9D2D-C73F0A511029}" sibTransId="{ED38D145-8A6F-4227-9291-C88A1EC4E42F}"/>
    <dgm:cxn modelId="{5BAF7D72-5E75-4301-9E51-952C46DA518D}" type="presOf" srcId="{171D35B2-86CF-478B-BF1D-38E172DCC90B}" destId="{F0E62FF7-962B-455A-B718-696E983F3A74}" srcOrd="0" destOrd="0" presId="urn:microsoft.com/office/officeart/2008/layout/PictureStrips"/>
    <dgm:cxn modelId="{B5C67FAC-5DAD-4384-B235-07BF1CB7D847}" type="presOf" srcId="{364E7E0E-8981-4D4B-AEB2-7E57EFD207C1}" destId="{A87388CB-7837-42ED-9B94-BEFE6806A10B}" srcOrd="0" destOrd="0" presId="urn:microsoft.com/office/officeart/2008/layout/PictureStrips"/>
    <dgm:cxn modelId="{F391F8C7-C820-4225-969C-79A4045DF081}" srcId="{3F9E9503-A121-44C7-AC3A-E5D44989B92C}" destId="{A5902CB3-25E0-4FB0-9B29-F023BF1BA2D2}" srcOrd="2" destOrd="0" parTransId="{BD6314AC-359D-4D91-BA8A-BE65ED02B47F}" sibTransId="{26C65452-8F23-4BCE-AE27-57ADAC681CF3}"/>
    <dgm:cxn modelId="{AA78DBC8-1648-4DF7-9555-14D94A9B2B24}" type="presOf" srcId="{A5902CB3-25E0-4FB0-9B29-F023BF1BA2D2}" destId="{5E34BFCC-E2ED-4AA1-B34E-2F8B27CA9751}" srcOrd="0" destOrd="0" presId="urn:microsoft.com/office/officeart/2008/layout/PictureStrips"/>
    <dgm:cxn modelId="{9012DDC9-6F32-4E8E-BF31-AD9DC52EB58D}" srcId="{3F9E9503-A121-44C7-AC3A-E5D44989B92C}" destId="{171D35B2-86CF-478B-BF1D-38E172DCC90B}" srcOrd="3" destOrd="0" parTransId="{0CE8C0EA-8EF8-4E15-8335-AE273CD5B076}" sibTransId="{2B73D3CC-371E-4256-82C3-5B3C8F13FF44}"/>
    <dgm:cxn modelId="{6D7AA7EC-1959-44EC-96B5-EE3C0E1B121E}" type="presOf" srcId="{6DD6792D-1080-41E6-961A-509ED9382BF4}" destId="{9B8649BD-9C57-4473-9688-EDCA4A9F9934}" srcOrd="0" destOrd="0" presId="urn:microsoft.com/office/officeart/2008/layout/PictureStrips"/>
    <dgm:cxn modelId="{8AECACF0-4FED-4D5A-9008-DA6B52070CD1}" srcId="{3F9E9503-A121-44C7-AC3A-E5D44989B92C}" destId="{1C9F2E76-DF6C-491E-9814-5BB3B4570FFE}" srcOrd="0" destOrd="0" parTransId="{EA848496-9A7A-4355-9DA6-99F316336423}" sibTransId="{B8B96044-78A3-41D2-AFED-55A8067A0B48}"/>
    <dgm:cxn modelId="{D4BE7A41-F50B-4B49-8431-7855396788C3}" type="presParOf" srcId="{DC62D9C2-707B-4E97-A640-34A628052BA0}" destId="{6EB4C73A-FC13-410F-A40D-41F9A19B53FA}" srcOrd="0" destOrd="0" presId="urn:microsoft.com/office/officeart/2008/layout/PictureStrips"/>
    <dgm:cxn modelId="{346C7F9C-BA4C-4B62-AF1A-A2DC4C9E9996}" type="presParOf" srcId="{6EB4C73A-FC13-410F-A40D-41F9A19B53FA}" destId="{209F9146-0E6F-4F08-9C44-74A4166041AD}" srcOrd="0" destOrd="0" presId="urn:microsoft.com/office/officeart/2008/layout/PictureStrips"/>
    <dgm:cxn modelId="{B4B3725D-7199-4D0E-BBAF-FB6648A67B30}" type="presParOf" srcId="{6EB4C73A-FC13-410F-A40D-41F9A19B53FA}" destId="{5BDE0877-9D31-4B06-A5A2-A05ADC24E5C4}" srcOrd="1" destOrd="0" presId="urn:microsoft.com/office/officeart/2008/layout/PictureStrips"/>
    <dgm:cxn modelId="{2E91D4A6-0574-4D01-AFCA-8A62BBFC981C}" type="presParOf" srcId="{DC62D9C2-707B-4E97-A640-34A628052BA0}" destId="{2063BA31-DCBD-414D-AEC3-A0566965F3AC}" srcOrd="1" destOrd="0" presId="urn:microsoft.com/office/officeart/2008/layout/PictureStrips"/>
    <dgm:cxn modelId="{5FABA60B-72E0-4EFD-BA89-D532A15533A4}" type="presParOf" srcId="{DC62D9C2-707B-4E97-A640-34A628052BA0}" destId="{F248AFEC-7DE9-4C75-96AD-FC9EDEA72BEF}" srcOrd="2" destOrd="0" presId="urn:microsoft.com/office/officeart/2008/layout/PictureStrips"/>
    <dgm:cxn modelId="{8237B8A1-7B2B-4139-85B3-C02176148D25}" type="presParOf" srcId="{F248AFEC-7DE9-4C75-96AD-FC9EDEA72BEF}" destId="{9B8649BD-9C57-4473-9688-EDCA4A9F9934}" srcOrd="0" destOrd="0" presId="urn:microsoft.com/office/officeart/2008/layout/PictureStrips"/>
    <dgm:cxn modelId="{9949F7A3-6B3F-4A91-9AE8-9C4AE3D033F1}" type="presParOf" srcId="{F248AFEC-7DE9-4C75-96AD-FC9EDEA72BEF}" destId="{03AC1B64-418B-4F7F-88AF-6E9D21D5BC9C}" srcOrd="1" destOrd="0" presId="urn:microsoft.com/office/officeart/2008/layout/PictureStrips"/>
    <dgm:cxn modelId="{6740BABD-F00C-468A-9F9A-97D566FC3B4E}" type="presParOf" srcId="{DC62D9C2-707B-4E97-A640-34A628052BA0}" destId="{1C9F81F7-896B-4A6A-93F6-4BB1D02FAEB8}" srcOrd="3" destOrd="0" presId="urn:microsoft.com/office/officeart/2008/layout/PictureStrips"/>
    <dgm:cxn modelId="{88D9D324-D0E4-4396-A8AB-F2103A55F4FA}" type="presParOf" srcId="{DC62D9C2-707B-4E97-A640-34A628052BA0}" destId="{D71E6A1A-BE66-4A67-A34A-86812F756A92}" srcOrd="4" destOrd="0" presId="urn:microsoft.com/office/officeart/2008/layout/PictureStrips"/>
    <dgm:cxn modelId="{11C2D155-4878-42A0-8E69-3B07025A3335}" type="presParOf" srcId="{D71E6A1A-BE66-4A67-A34A-86812F756A92}" destId="{5E34BFCC-E2ED-4AA1-B34E-2F8B27CA9751}" srcOrd="0" destOrd="0" presId="urn:microsoft.com/office/officeart/2008/layout/PictureStrips"/>
    <dgm:cxn modelId="{8B8EFA4A-BAA3-4554-8EC7-911ADCBEB706}" type="presParOf" srcId="{D71E6A1A-BE66-4A67-A34A-86812F756A92}" destId="{F48B0905-1FA7-4F10-93C1-1D02C478C28D}" srcOrd="1" destOrd="0" presId="urn:microsoft.com/office/officeart/2008/layout/PictureStrips"/>
    <dgm:cxn modelId="{56949609-E053-45CE-8838-CF0945B028F4}" type="presParOf" srcId="{DC62D9C2-707B-4E97-A640-34A628052BA0}" destId="{F03D681B-F19B-4017-9302-2F0D373B1DCB}" srcOrd="5" destOrd="0" presId="urn:microsoft.com/office/officeart/2008/layout/PictureStrips"/>
    <dgm:cxn modelId="{680DBBCB-06C7-43F9-A5BD-7FAE08B16A6E}" type="presParOf" srcId="{DC62D9C2-707B-4E97-A640-34A628052BA0}" destId="{D5A41BD4-84C0-4B5F-A752-74338DCB8E39}" srcOrd="6" destOrd="0" presId="urn:microsoft.com/office/officeart/2008/layout/PictureStrips"/>
    <dgm:cxn modelId="{8BB7AFE5-9A26-4C8E-8ABC-98BAF2F9A510}" type="presParOf" srcId="{D5A41BD4-84C0-4B5F-A752-74338DCB8E39}" destId="{F0E62FF7-962B-455A-B718-696E983F3A74}" srcOrd="0" destOrd="0" presId="urn:microsoft.com/office/officeart/2008/layout/PictureStrips"/>
    <dgm:cxn modelId="{A307DC67-F2DF-4925-9077-EDFAE4BB01BE}" type="presParOf" srcId="{D5A41BD4-84C0-4B5F-A752-74338DCB8E39}" destId="{B0B863B8-A995-437E-85E9-B57430988FBD}" srcOrd="1" destOrd="0" presId="urn:microsoft.com/office/officeart/2008/layout/PictureStrips"/>
    <dgm:cxn modelId="{DD8444C5-302B-42AD-B6DD-988180AA9740}" type="presParOf" srcId="{DC62D9C2-707B-4E97-A640-34A628052BA0}" destId="{E64EBFCB-3931-414E-82B3-E1CC97A5EE64}" srcOrd="7" destOrd="0" presId="urn:microsoft.com/office/officeart/2008/layout/PictureStrips"/>
    <dgm:cxn modelId="{8EAD2765-3407-4E14-ADF9-35EEECAF2499}" type="presParOf" srcId="{DC62D9C2-707B-4E97-A640-34A628052BA0}" destId="{86F290DC-8F62-4C32-BEC6-5F4187DD0A7A}" srcOrd="8" destOrd="0" presId="urn:microsoft.com/office/officeart/2008/layout/PictureStrips"/>
    <dgm:cxn modelId="{F2C9A837-6FC1-481D-90A4-A2B78AF4C9DF}" type="presParOf" srcId="{86F290DC-8F62-4C32-BEC6-5F4187DD0A7A}" destId="{A87388CB-7837-42ED-9B94-BEFE6806A10B}" srcOrd="0" destOrd="0" presId="urn:microsoft.com/office/officeart/2008/layout/PictureStrips"/>
    <dgm:cxn modelId="{F5322E2D-8741-430E-BFF0-970839B2C154}" type="presParOf" srcId="{86F290DC-8F62-4C32-BEC6-5F4187DD0A7A}" destId="{6C7B93AE-639D-4262-BE92-8C55985FB4F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456046-DA71-4AAA-9C55-05011CABD691}"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GB"/>
        </a:p>
      </dgm:t>
    </dgm:pt>
    <dgm:pt modelId="{5315F2E6-A25B-4BBE-8F12-2A30939AC639}">
      <dgm:prSet phldrT="[Text]" custT="1"/>
      <dgm:spPr>
        <a:noFill/>
        <a:ln w="38100">
          <a:solidFill>
            <a:schemeClr val="accent2"/>
          </a:solidFill>
        </a:ln>
      </dgm:spPr>
      <dgm:t>
        <a:bodyPr/>
        <a:lstStyle/>
        <a:p>
          <a:r>
            <a:rPr lang="en-GB" sz="1200" dirty="0">
              <a:solidFill>
                <a:schemeClr val="tx1"/>
              </a:solidFill>
              <a:latin typeface="Arial" panose="020B0604020202020204" pitchFamily="34" charset="0"/>
              <a:cs typeface="Arial" panose="020B0604020202020204" pitchFamily="34" charset="0"/>
            </a:rPr>
            <a:t>Inherited it </a:t>
          </a:r>
        </a:p>
        <a:p>
          <a:r>
            <a:rPr lang="en-GB" sz="1600" b="1" dirty="0">
              <a:solidFill>
                <a:schemeClr val="tx1"/>
              </a:solidFill>
              <a:latin typeface="Arial" panose="020B0604020202020204" pitchFamily="34" charset="0"/>
              <a:cs typeface="Arial" panose="020B0604020202020204" pitchFamily="34" charset="0"/>
            </a:rPr>
            <a:t>25%</a:t>
          </a:r>
        </a:p>
      </dgm:t>
    </dgm:pt>
    <dgm:pt modelId="{23FEC052-8A4D-4B35-B094-C98E55B78E51}" type="parTrans" cxnId="{E0516DBE-7870-4662-8D28-102AF8CE49C7}">
      <dgm:prSet/>
      <dgm:spPr/>
      <dgm:t>
        <a:bodyPr/>
        <a:lstStyle/>
        <a:p>
          <a:endParaRPr lang="en-GB" sz="1200">
            <a:solidFill>
              <a:schemeClr val="tx1"/>
            </a:solidFill>
            <a:latin typeface="Arial" panose="020B0604020202020204" pitchFamily="34" charset="0"/>
            <a:cs typeface="Arial" panose="020B0604020202020204" pitchFamily="34" charset="0"/>
          </a:endParaRPr>
        </a:p>
      </dgm:t>
    </dgm:pt>
    <dgm:pt modelId="{235BD323-6564-4C82-B5EE-480C806B3BE2}" type="sibTrans" cxnId="{E0516DBE-7870-4662-8D28-102AF8CE49C7}">
      <dgm:prSet/>
      <dgm:spPr/>
      <dgm:t>
        <a:bodyPr/>
        <a:lstStyle/>
        <a:p>
          <a:endParaRPr lang="en-GB" sz="1200">
            <a:solidFill>
              <a:schemeClr val="tx1"/>
            </a:solidFill>
            <a:latin typeface="Arial" panose="020B0604020202020204" pitchFamily="34" charset="0"/>
            <a:cs typeface="Arial" panose="020B0604020202020204" pitchFamily="34" charset="0"/>
          </a:endParaRPr>
        </a:p>
      </dgm:t>
    </dgm:pt>
    <dgm:pt modelId="{67FD86EB-4F75-4E80-AC3E-D6B3C681AE0F}">
      <dgm:prSet phldrT="[Text]" custT="1"/>
      <dgm:spPr>
        <a:noFill/>
        <a:ln w="38100">
          <a:solidFill>
            <a:schemeClr val="accent3"/>
          </a:solidFill>
        </a:ln>
      </dgm:spPr>
      <dgm:t>
        <a:bodyPr/>
        <a:lstStyle/>
        <a:p>
          <a:r>
            <a:rPr lang="en-GB" sz="1200" dirty="0">
              <a:solidFill>
                <a:schemeClr val="tx1"/>
              </a:solidFill>
              <a:latin typeface="Arial" panose="020B0604020202020204" pitchFamily="34" charset="0"/>
              <a:cs typeface="Arial" panose="020B0604020202020204" pitchFamily="34" charset="0"/>
            </a:rPr>
            <a:t>Bought to live in myself</a:t>
          </a:r>
        </a:p>
        <a:p>
          <a:r>
            <a:rPr lang="en-GB" sz="1600" b="1" dirty="0">
              <a:solidFill>
                <a:schemeClr val="tx1"/>
              </a:solidFill>
              <a:latin typeface="Arial" panose="020B0604020202020204" pitchFamily="34" charset="0"/>
              <a:cs typeface="Arial" panose="020B0604020202020204" pitchFamily="34" charset="0"/>
            </a:rPr>
            <a:t>25%</a:t>
          </a:r>
        </a:p>
      </dgm:t>
    </dgm:pt>
    <dgm:pt modelId="{FA5586B7-101B-495B-B657-636222776EF0}" type="parTrans" cxnId="{3FCA102F-E6A1-4D2A-8415-C9B7B59AC66F}">
      <dgm:prSet/>
      <dgm:spPr/>
      <dgm:t>
        <a:bodyPr/>
        <a:lstStyle/>
        <a:p>
          <a:endParaRPr lang="en-GB" sz="1200">
            <a:solidFill>
              <a:schemeClr val="tx1"/>
            </a:solidFill>
            <a:latin typeface="Arial" panose="020B0604020202020204" pitchFamily="34" charset="0"/>
            <a:cs typeface="Arial" panose="020B0604020202020204" pitchFamily="34" charset="0"/>
          </a:endParaRPr>
        </a:p>
      </dgm:t>
    </dgm:pt>
    <dgm:pt modelId="{EB0AADD9-483D-481A-8A36-291A4B276A06}" type="sibTrans" cxnId="{3FCA102F-E6A1-4D2A-8415-C9B7B59AC66F}">
      <dgm:prSet/>
      <dgm:spPr/>
      <dgm:t>
        <a:bodyPr/>
        <a:lstStyle/>
        <a:p>
          <a:endParaRPr lang="en-GB" sz="1200">
            <a:solidFill>
              <a:schemeClr val="tx1"/>
            </a:solidFill>
            <a:latin typeface="Arial" panose="020B0604020202020204" pitchFamily="34" charset="0"/>
            <a:cs typeface="Arial" panose="020B0604020202020204" pitchFamily="34" charset="0"/>
          </a:endParaRPr>
        </a:p>
      </dgm:t>
    </dgm:pt>
    <dgm:pt modelId="{EB9B8819-9802-43C1-8F79-283FD9E1E816}">
      <dgm:prSet phldrT="[Text]" custT="1"/>
      <dgm:spPr>
        <a:noFill/>
        <a:ln w="38100">
          <a:solidFill>
            <a:schemeClr val="accent4"/>
          </a:solidFill>
        </a:ln>
      </dgm:spPr>
      <dgm:t>
        <a:bodyPr/>
        <a:lstStyle/>
        <a:p>
          <a:r>
            <a:rPr lang="en-GB" sz="1200" dirty="0">
              <a:solidFill>
                <a:schemeClr val="tx1"/>
              </a:solidFill>
              <a:latin typeface="Arial" panose="020B0604020202020204" pitchFamily="34" charset="0"/>
              <a:cs typeface="Arial" panose="020B0604020202020204" pitchFamily="34" charset="0"/>
            </a:rPr>
            <a:t>Bought as an investment</a:t>
          </a:r>
        </a:p>
        <a:p>
          <a:r>
            <a:rPr lang="en-GB" sz="1600" b="1" dirty="0">
              <a:solidFill>
                <a:schemeClr val="tx1"/>
              </a:solidFill>
              <a:latin typeface="Arial" panose="020B0604020202020204" pitchFamily="34" charset="0"/>
              <a:cs typeface="Arial" panose="020B0604020202020204" pitchFamily="34" charset="0"/>
            </a:rPr>
            <a:t>8%</a:t>
          </a:r>
        </a:p>
      </dgm:t>
    </dgm:pt>
    <dgm:pt modelId="{7BE44B2F-F570-492E-8420-84B2123193AC}" type="parTrans" cxnId="{80E6C04D-F7CE-4EDD-BC2F-44BFDC3219F2}">
      <dgm:prSet/>
      <dgm:spPr/>
      <dgm:t>
        <a:bodyPr/>
        <a:lstStyle/>
        <a:p>
          <a:endParaRPr lang="en-GB" sz="1200">
            <a:solidFill>
              <a:schemeClr val="tx1"/>
            </a:solidFill>
            <a:latin typeface="Arial" panose="020B0604020202020204" pitchFamily="34" charset="0"/>
            <a:cs typeface="Arial" panose="020B0604020202020204" pitchFamily="34" charset="0"/>
          </a:endParaRPr>
        </a:p>
      </dgm:t>
    </dgm:pt>
    <dgm:pt modelId="{771817FE-6E7B-4B4B-A3AB-A285FCEBAB60}" type="sibTrans" cxnId="{80E6C04D-F7CE-4EDD-BC2F-44BFDC3219F2}">
      <dgm:prSet/>
      <dgm:spPr/>
      <dgm:t>
        <a:bodyPr/>
        <a:lstStyle/>
        <a:p>
          <a:endParaRPr lang="en-GB" sz="1200">
            <a:solidFill>
              <a:schemeClr val="tx1"/>
            </a:solidFill>
            <a:latin typeface="Arial" panose="020B0604020202020204" pitchFamily="34" charset="0"/>
            <a:cs typeface="Arial" panose="020B0604020202020204" pitchFamily="34" charset="0"/>
          </a:endParaRPr>
        </a:p>
      </dgm:t>
    </dgm:pt>
    <dgm:pt modelId="{3DEED3F9-28B3-4D4B-A310-EEE7FBE71154}">
      <dgm:prSet custT="1"/>
      <dgm:spPr>
        <a:noFill/>
        <a:ln w="38100">
          <a:solidFill>
            <a:schemeClr val="accent1"/>
          </a:solidFill>
        </a:ln>
      </dgm:spPr>
      <dgm:t>
        <a:bodyPr/>
        <a:lstStyle/>
        <a:p>
          <a:r>
            <a:rPr lang="en-GB" sz="1200" dirty="0">
              <a:solidFill>
                <a:schemeClr val="tx1"/>
              </a:solidFill>
              <a:latin typeface="Arial" panose="020B0604020202020204" pitchFamily="34" charset="0"/>
              <a:cs typeface="Arial" panose="020B0604020202020204" pitchFamily="34" charset="0"/>
            </a:rPr>
            <a:t>Included with other properties I bought</a:t>
          </a:r>
        </a:p>
        <a:p>
          <a:r>
            <a:rPr lang="en-GB" sz="1600" b="1" dirty="0">
              <a:solidFill>
                <a:schemeClr val="tx1"/>
              </a:solidFill>
              <a:latin typeface="Arial" panose="020B0604020202020204" pitchFamily="34" charset="0"/>
              <a:cs typeface="Arial" panose="020B0604020202020204" pitchFamily="34" charset="0"/>
            </a:rPr>
            <a:t>8%</a:t>
          </a:r>
        </a:p>
      </dgm:t>
    </dgm:pt>
    <dgm:pt modelId="{B32A0F27-AB17-49DD-8CB7-5AC2D4693B51}" type="parTrans" cxnId="{8BE7EC79-5D14-4EB6-A8E6-4F3847D33536}">
      <dgm:prSet/>
      <dgm:spPr/>
      <dgm:t>
        <a:bodyPr/>
        <a:lstStyle/>
        <a:p>
          <a:endParaRPr lang="en-GB" sz="1200">
            <a:solidFill>
              <a:schemeClr val="tx1"/>
            </a:solidFill>
            <a:latin typeface="Arial" panose="020B0604020202020204" pitchFamily="34" charset="0"/>
            <a:cs typeface="Arial" panose="020B0604020202020204" pitchFamily="34" charset="0"/>
          </a:endParaRPr>
        </a:p>
      </dgm:t>
    </dgm:pt>
    <dgm:pt modelId="{DCC2F862-F544-426A-9214-1219449516D8}" type="sibTrans" cxnId="{8BE7EC79-5D14-4EB6-A8E6-4F3847D33536}">
      <dgm:prSet/>
      <dgm:spPr/>
      <dgm:t>
        <a:bodyPr/>
        <a:lstStyle/>
        <a:p>
          <a:endParaRPr lang="en-GB" sz="1200">
            <a:solidFill>
              <a:schemeClr val="tx1"/>
            </a:solidFill>
            <a:latin typeface="Arial" panose="020B0604020202020204" pitchFamily="34" charset="0"/>
            <a:cs typeface="Arial" panose="020B0604020202020204" pitchFamily="34" charset="0"/>
          </a:endParaRPr>
        </a:p>
      </dgm:t>
    </dgm:pt>
    <dgm:pt modelId="{E83CA9FC-C203-4C44-B41C-274E7C240593}">
      <dgm:prSet custT="1"/>
      <dgm:spPr>
        <a:noFill/>
        <a:ln w="38100">
          <a:solidFill>
            <a:schemeClr val="accent6"/>
          </a:solidFill>
        </a:ln>
      </dgm:spPr>
      <dgm:t>
        <a:bodyPr/>
        <a:lstStyle/>
        <a:p>
          <a:r>
            <a:rPr lang="en-GB" sz="1200" dirty="0">
              <a:solidFill>
                <a:schemeClr val="tx1"/>
              </a:solidFill>
              <a:latin typeface="Arial" panose="020B0604020202020204" pitchFamily="34" charset="0"/>
              <a:cs typeface="Arial" panose="020B0604020202020204" pitchFamily="34" charset="0"/>
            </a:rPr>
            <a:t>Bought for family/friend to live in</a:t>
          </a:r>
        </a:p>
        <a:p>
          <a:r>
            <a:rPr lang="en-GB" sz="1600" b="1" dirty="0">
              <a:solidFill>
                <a:schemeClr val="tx1"/>
              </a:solidFill>
              <a:latin typeface="Arial" panose="020B0604020202020204" pitchFamily="34" charset="0"/>
              <a:cs typeface="Arial" panose="020B0604020202020204" pitchFamily="34" charset="0"/>
            </a:rPr>
            <a:t>7%</a:t>
          </a:r>
        </a:p>
      </dgm:t>
    </dgm:pt>
    <dgm:pt modelId="{E789DCFC-EA75-4C94-BB37-26CD73890978}" type="parTrans" cxnId="{0DA8A5DA-0794-4FA2-A0AC-5C04289211A2}">
      <dgm:prSet/>
      <dgm:spPr/>
      <dgm:t>
        <a:bodyPr/>
        <a:lstStyle/>
        <a:p>
          <a:endParaRPr lang="en-GB" sz="1200">
            <a:solidFill>
              <a:schemeClr val="tx1"/>
            </a:solidFill>
            <a:latin typeface="Arial" panose="020B0604020202020204" pitchFamily="34" charset="0"/>
            <a:cs typeface="Arial" panose="020B0604020202020204" pitchFamily="34" charset="0"/>
          </a:endParaRPr>
        </a:p>
      </dgm:t>
    </dgm:pt>
    <dgm:pt modelId="{E04ACDBF-C56E-4FE0-BA5E-6C2EE948DD5D}" type="sibTrans" cxnId="{0DA8A5DA-0794-4FA2-A0AC-5C04289211A2}">
      <dgm:prSet/>
      <dgm:spPr/>
      <dgm:t>
        <a:bodyPr/>
        <a:lstStyle/>
        <a:p>
          <a:endParaRPr lang="en-GB" sz="1200">
            <a:solidFill>
              <a:schemeClr val="tx1"/>
            </a:solidFill>
            <a:latin typeface="Arial" panose="020B0604020202020204" pitchFamily="34" charset="0"/>
            <a:cs typeface="Arial" panose="020B0604020202020204" pitchFamily="34" charset="0"/>
          </a:endParaRPr>
        </a:p>
      </dgm:t>
    </dgm:pt>
    <dgm:pt modelId="{E6F68E25-CD1F-4CC5-AD95-4FA28E55260B}">
      <dgm:prSet custT="1"/>
      <dgm:spPr>
        <a:noFill/>
        <a:ln w="38100">
          <a:solidFill>
            <a:srgbClr val="C00000"/>
          </a:solidFill>
        </a:ln>
      </dgm:spPr>
      <dgm:t>
        <a:bodyPr/>
        <a:lstStyle/>
        <a:p>
          <a:r>
            <a:rPr lang="en-GB" sz="1200" dirty="0">
              <a:solidFill>
                <a:schemeClr val="tx1"/>
              </a:solidFill>
              <a:latin typeface="Arial" panose="020B0604020202020204" pitchFamily="34" charset="0"/>
              <a:cs typeface="Arial" panose="020B0604020202020204" pitchFamily="34" charset="0"/>
            </a:rPr>
            <a:t>Executor of estate</a:t>
          </a:r>
        </a:p>
        <a:p>
          <a:r>
            <a:rPr lang="en-GB" sz="1600" b="1" dirty="0">
              <a:solidFill>
                <a:schemeClr val="tx1"/>
              </a:solidFill>
              <a:latin typeface="Arial" panose="020B0604020202020204" pitchFamily="34" charset="0"/>
              <a:cs typeface="Arial" panose="020B0604020202020204" pitchFamily="34" charset="0"/>
            </a:rPr>
            <a:t>7%</a:t>
          </a:r>
        </a:p>
      </dgm:t>
    </dgm:pt>
    <dgm:pt modelId="{22DB411C-F3BA-402E-9A6E-CAA4116C8565}" type="parTrans" cxnId="{4A8F007C-D0F6-478E-9302-7D661168D5F5}">
      <dgm:prSet/>
      <dgm:spPr/>
      <dgm:t>
        <a:bodyPr/>
        <a:lstStyle/>
        <a:p>
          <a:endParaRPr lang="en-GB" sz="1200">
            <a:solidFill>
              <a:schemeClr val="tx1"/>
            </a:solidFill>
            <a:latin typeface="Arial" panose="020B0604020202020204" pitchFamily="34" charset="0"/>
            <a:cs typeface="Arial" panose="020B0604020202020204" pitchFamily="34" charset="0"/>
          </a:endParaRPr>
        </a:p>
      </dgm:t>
    </dgm:pt>
    <dgm:pt modelId="{D81317D8-3300-426A-8741-AFB748F46B1C}" type="sibTrans" cxnId="{4A8F007C-D0F6-478E-9302-7D661168D5F5}">
      <dgm:prSet/>
      <dgm:spPr/>
      <dgm:t>
        <a:bodyPr/>
        <a:lstStyle/>
        <a:p>
          <a:endParaRPr lang="en-GB" sz="1200">
            <a:solidFill>
              <a:schemeClr val="tx1"/>
            </a:solidFill>
            <a:latin typeface="Arial" panose="020B0604020202020204" pitchFamily="34" charset="0"/>
            <a:cs typeface="Arial" panose="020B0604020202020204" pitchFamily="34" charset="0"/>
          </a:endParaRPr>
        </a:p>
      </dgm:t>
    </dgm:pt>
    <dgm:pt modelId="{4CD03409-EFA7-455A-9C20-D81C8DB56736}" type="pres">
      <dgm:prSet presAssocID="{92456046-DA71-4AAA-9C55-05011CABD691}" presName="linearFlow" presStyleCnt="0">
        <dgm:presLayoutVars>
          <dgm:dir/>
          <dgm:resizeHandles val="exact"/>
        </dgm:presLayoutVars>
      </dgm:prSet>
      <dgm:spPr/>
    </dgm:pt>
    <dgm:pt modelId="{CC309758-450C-4C6C-BE90-8AC0DFA616F3}" type="pres">
      <dgm:prSet presAssocID="{5315F2E6-A25B-4BBE-8F12-2A30939AC639}" presName="composite" presStyleCnt="0"/>
      <dgm:spPr/>
    </dgm:pt>
    <dgm:pt modelId="{6FBA3A53-DBCD-4F85-BBC8-EF7018E326F6}" type="pres">
      <dgm:prSet presAssocID="{5315F2E6-A25B-4BBE-8F12-2A30939AC639}"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board Badge with solid fill"/>
        </a:ext>
      </dgm:extLst>
    </dgm:pt>
    <dgm:pt modelId="{B33CB8EC-9D70-4C1C-8E8E-50391282B5D6}" type="pres">
      <dgm:prSet presAssocID="{5315F2E6-A25B-4BBE-8F12-2A30939AC639}" presName="txShp" presStyleLbl="node1" presStyleIdx="0" presStyleCnt="6">
        <dgm:presLayoutVars>
          <dgm:bulletEnabled val="1"/>
        </dgm:presLayoutVars>
      </dgm:prSet>
      <dgm:spPr/>
    </dgm:pt>
    <dgm:pt modelId="{1DD9078F-59A6-4ACD-984A-F1E87D394AA2}" type="pres">
      <dgm:prSet presAssocID="{235BD323-6564-4C82-B5EE-480C806B3BE2}" presName="spacing" presStyleCnt="0"/>
      <dgm:spPr/>
    </dgm:pt>
    <dgm:pt modelId="{7746217D-0A28-43F9-9CD8-4E5F0CFE7B0D}" type="pres">
      <dgm:prSet presAssocID="{67FD86EB-4F75-4E80-AC3E-D6B3C681AE0F}" presName="composite" presStyleCnt="0"/>
      <dgm:spPr/>
    </dgm:pt>
    <dgm:pt modelId="{D757C9CC-8B2C-4B3E-8727-FAC0D0B3C3CC}" type="pres">
      <dgm:prSet presAssocID="{67FD86EB-4F75-4E80-AC3E-D6B3C681AE0F}" presName="imgShp"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Lamp with solid fill"/>
        </a:ext>
      </dgm:extLst>
    </dgm:pt>
    <dgm:pt modelId="{B475BB36-767A-4303-B268-A276A99D14A9}" type="pres">
      <dgm:prSet presAssocID="{67FD86EB-4F75-4E80-AC3E-D6B3C681AE0F}" presName="txShp" presStyleLbl="node1" presStyleIdx="1" presStyleCnt="6">
        <dgm:presLayoutVars>
          <dgm:bulletEnabled val="1"/>
        </dgm:presLayoutVars>
      </dgm:prSet>
      <dgm:spPr/>
    </dgm:pt>
    <dgm:pt modelId="{0CA6126B-B41C-45D7-88EE-03EA435B8A46}" type="pres">
      <dgm:prSet presAssocID="{EB0AADD9-483D-481A-8A36-291A4B276A06}" presName="spacing" presStyleCnt="0"/>
      <dgm:spPr/>
    </dgm:pt>
    <dgm:pt modelId="{611CB23B-52DB-415A-B61E-B6B7E18B2F4E}" type="pres">
      <dgm:prSet presAssocID="{EB9B8819-9802-43C1-8F79-283FD9E1E816}" presName="composite" presStyleCnt="0"/>
      <dgm:spPr/>
    </dgm:pt>
    <dgm:pt modelId="{9D1FE26D-DC3D-40AC-BF99-8C84731373D6}" type="pres">
      <dgm:prSet presAssocID="{EB9B8819-9802-43C1-8F79-283FD9E1E816}" presName="imgShp"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dgm:spPr>
      <dgm:extLst>
        <a:ext uri="{E40237B7-FDA0-4F09-8148-C483321AD2D9}">
          <dgm14:cNvPr xmlns:dgm14="http://schemas.microsoft.com/office/drawing/2010/diagram" id="0" name="" descr="Piggy Bank with solid fill"/>
        </a:ext>
      </dgm:extLst>
    </dgm:pt>
    <dgm:pt modelId="{0835C01E-FB14-4484-ABA9-AC7B17CB41CA}" type="pres">
      <dgm:prSet presAssocID="{EB9B8819-9802-43C1-8F79-283FD9E1E816}" presName="txShp" presStyleLbl="node1" presStyleIdx="2" presStyleCnt="6">
        <dgm:presLayoutVars>
          <dgm:bulletEnabled val="1"/>
        </dgm:presLayoutVars>
      </dgm:prSet>
      <dgm:spPr/>
    </dgm:pt>
    <dgm:pt modelId="{C7BE23A7-491C-4B2A-AF87-DA16AF5F4CBE}" type="pres">
      <dgm:prSet presAssocID="{771817FE-6E7B-4B4B-A3AB-A285FCEBAB60}" presName="spacing" presStyleCnt="0"/>
      <dgm:spPr/>
    </dgm:pt>
    <dgm:pt modelId="{4A2E401B-D252-488B-ABFE-889FAD9D54A8}" type="pres">
      <dgm:prSet presAssocID="{3DEED3F9-28B3-4D4B-A310-EEE7FBE71154}" presName="composite" presStyleCnt="0"/>
      <dgm:spPr/>
    </dgm:pt>
    <dgm:pt modelId="{78913876-0A35-47CC-9045-52393ACF5D8B}" type="pres">
      <dgm:prSet presAssocID="{3DEED3F9-28B3-4D4B-A310-EEE7FBE71154}" presName="imgShp"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Neighborhood with solid fill"/>
        </a:ext>
      </dgm:extLst>
    </dgm:pt>
    <dgm:pt modelId="{09CCC7DA-A400-435C-84BA-CC7F93CCE0B3}" type="pres">
      <dgm:prSet presAssocID="{3DEED3F9-28B3-4D4B-A310-EEE7FBE71154}" presName="txShp" presStyleLbl="node1" presStyleIdx="3" presStyleCnt="6">
        <dgm:presLayoutVars>
          <dgm:bulletEnabled val="1"/>
        </dgm:presLayoutVars>
      </dgm:prSet>
      <dgm:spPr/>
    </dgm:pt>
    <dgm:pt modelId="{72FAC030-8084-477F-B170-C76CAFFEBC02}" type="pres">
      <dgm:prSet presAssocID="{DCC2F862-F544-426A-9214-1219449516D8}" presName="spacing" presStyleCnt="0"/>
      <dgm:spPr/>
    </dgm:pt>
    <dgm:pt modelId="{AC5EEBCC-C579-4E06-A169-CEF24B468EE8}" type="pres">
      <dgm:prSet presAssocID="{E83CA9FC-C203-4C44-B41C-274E7C240593}" presName="composite" presStyleCnt="0"/>
      <dgm:spPr/>
    </dgm:pt>
    <dgm:pt modelId="{53137C6B-1A15-4F42-BACC-D8F781ED2676}" type="pres">
      <dgm:prSet presAssocID="{E83CA9FC-C203-4C44-B41C-274E7C240593}" presName="imgShp" presStyleLbl="fgImgPlac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l="-1000" r="-1000"/>
          </a:stretch>
        </a:blipFill>
      </dgm:spPr>
      <dgm:extLst>
        <a:ext uri="{E40237B7-FDA0-4F09-8148-C483321AD2D9}">
          <dgm14:cNvPr xmlns:dgm14="http://schemas.microsoft.com/office/drawing/2010/diagram" id="0" name="" descr="Male profile with solid fill"/>
        </a:ext>
      </dgm:extLst>
    </dgm:pt>
    <dgm:pt modelId="{33D76F5F-24FF-45F4-851C-64EB4457B29D}" type="pres">
      <dgm:prSet presAssocID="{E83CA9FC-C203-4C44-B41C-274E7C240593}" presName="txShp" presStyleLbl="node1" presStyleIdx="4" presStyleCnt="6">
        <dgm:presLayoutVars>
          <dgm:bulletEnabled val="1"/>
        </dgm:presLayoutVars>
      </dgm:prSet>
      <dgm:spPr/>
    </dgm:pt>
    <dgm:pt modelId="{B2B9F2DA-E3CF-4081-8C25-E4C9D077AE58}" type="pres">
      <dgm:prSet presAssocID="{E04ACDBF-C56E-4FE0-BA5E-6C2EE948DD5D}" presName="spacing" presStyleCnt="0"/>
      <dgm:spPr/>
    </dgm:pt>
    <dgm:pt modelId="{15583047-1DFC-4DE1-A144-0B532BF4E32A}" type="pres">
      <dgm:prSet presAssocID="{E6F68E25-CD1F-4CC5-AD95-4FA28E55260B}" presName="composite" presStyleCnt="0"/>
      <dgm:spPr/>
    </dgm:pt>
    <dgm:pt modelId="{EFF8EAF2-77D8-41C4-B0A6-66F4F691DD4F}" type="pres">
      <dgm:prSet presAssocID="{E6F68E25-CD1F-4CC5-AD95-4FA28E55260B}" presName="imgShp"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1000" r="-1000"/>
          </a:stretch>
        </a:blipFill>
      </dgm:spPr>
      <dgm:extLst>
        <a:ext uri="{E40237B7-FDA0-4F09-8148-C483321AD2D9}">
          <dgm14:cNvPr xmlns:dgm14="http://schemas.microsoft.com/office/drawing/2010/diagram" id="0" name="" descr="Handshake with solid fill"/>
        </a:ext>
      </dgm:extLst>
    </dgm:pt>
    <dgm:pt modelId="{D33E5592-F51C-4AC8-91A4-DEF70968104E}" type="pres">
      <dgm:prSet presAssocID="{E6F68E25-CD1F-4CC5-AD95-4FA28E55260B}" presName="txShp" presStyleLbl="node1" presStyleIdx="5" presStyleCnt="6">
        <dgm:presLayoutVars>
          <dgm:bulletEnabled val="1"/>
        </dgm:presLayoutVars>
      </dgm:prSet>
      <dgm:spPr/>
    </dgm:pt>
  </dgm:ptLst>
  <dgm:cxnLst>
    <dgm:cxn modelId="{3FCA102F-E6A1-4D2A-8415-C9B7B59AC66F}" srcId="{92456046-DA71-4AAA-9C55-05011CABD691}" destId="{67FD86EB-4F75-4E80-AC3E-D6B3C681AE0F}" srcOrd="1" destOrd="0" parTransId="{FA5586B7-101B-495B-B657-636222776EF0}" sibTransId="{EB0AADD9-483D-481A-8A36-291A4B276A06}"/>
    <dgm:cxn modelId="{92E73A2F-949F-40B1-9C16-8453C636CA97}" type="presOf" srcId="{3DEED3F9-28B3-4D4B-A310-EEE7FBE71154}" destId="{09CCC7DA-A400-435C-84BA-CC7F93CCE0B3}" srcOrd="0" destOrd="0" presId="urn:microsoft.com/office/officeart/2005/8/layout/vList3"/>
    <dgm:cxn modelId="{71B8413D-472F-4F48-8F86-129A52F056A7}" type="presOf" srcId="{EB9B8819-9802-43C1-8F79-283FD9E1E816}" destId="{0835C01E-FB14-4484-ABA9-AC7B17CB41CA}" srcOrd="0" destOrd="0" presId="urn:microsoft.com/office/officeart/2005/8/layout/vList3"/>
    <dgm:cxn modelId="{79EC3469-1140-4C9F-9238-3E3D5C3A62CF}" type="presOf" srcId="{67FD86EB-4F75-4E80-AC3E-D6B3C681AE0F}" destId="{B475BB36-767A-4303-B268-A276A99D14A9}" srcOrd="0" destOrd="0" presId="urn:microsoft.com/office/officeart/2005/8/layout/vList3"/>
    <dgm:cxn modelId="{80E6C04D-F7CE-4EDD-BC2F-44BFDC3219F2}" srcId="{92456046-DA71-4AAA-9C55-05011CABD691}" destId="{EB9B8819-9802-43C1-8F79-283FD9E1E816}" srcOrd="2" destOrd="0" parTransId="{7BE44B2F-F570-492E-8420-84B2123193AC}" sibTransId="{771817FE-6E7B-4B4B-A3AB-A285FCEBAB60}"/>
    <dgm:cxn modelId="{7A120059-7C32-461C-A985-983C54AC8811}" type="presOf" srcId="{5315F2E6-A25B-4BBE-8F12-2A30939AC639}" destId="{B33CB8EC-9D70-4C1C-8E8E-50391282B5D6}" srcOrd="0" destOrd="0" presId="urn:microsoft.com/office/officeart/2005/8/layout/vList3"/>
    <dgm:cxn modelId="{8BE7EC79-5D14-4EB6-A8E6-4F3847D33536}" srcId="{92456046-DA71-4AAA-9C55-05011CABD691}" destId="{3DEED3F9-28B3-4D4B-A310-EEE7FBE71154}" srcOrd="3" destOrd="0" parTransId="{B32A0F27-AB17-49DD-8CB7-5AC2D4693B51}" sibTransId="{DCC2F862-F544-426A-9214-1219449516D8}"/>
    <dgm:cxn modelId="{34DEFD79-942F-4DDB-847B-990E42D4F9B2}" type="presOf" srcId="{92456046-DA71-4AAA-9C55-05011CABD691}" destId="{4CD03409-EFA7-455A-9C20-D81C8DB56736}" srcOrd="0" destOrd="0" presId="urn:microsoft.com/office/officeart/2005/8/layout/vList3"/>
    <dgm:cxn modelId="{4A8F007C-D0F6-478E-9302-7D661168D5F5}" srcId="{92456046-DA71-4AAA-9C55-05011CABD691}" destId="{E6F68E25-CD1F-4CC5-AD95-4FA28E55260B}" srcOrd="5" destOrd="0" parTransId="{22DB411C-F3BA-402E-9A6E-CAA4116C8565}" sibTransId="{D81317D8-3300-426A-8741-AFB748F46B1C}"/>
    <dgm:cxn modelId="{BE14B398-41AD-497B-89A2-1882AF67D1B6}" type="presOf" srcId="{E6F68E25-CD1F-4CC5-AD95-4FA28E55260B}" destId="{D33E5592-F51C-4AC8-91A4-DEF70968104E}" srcOrd="0" destOrd="0" presId="urn:microsoft.com/office/officeart/2005/8/layout/vList3"/>
    <dgm:cxn modelId="{E0516DBE-7870-4662-8D28-102AF8CE49C7}" srcId="{92456046-DA71-4AAA-9C55-05011CABD691}" destId="{5315F2E6-A25B-4BBE-8F12-2A30939AC639}" srcOrd="0" destOrd="0" parTransId="{23FEC052-8A4D-4B35-B094-C98E55B78E51}" sibTransId="{235BD323-6564-4C82-B5EE-480C806B3BE2}"/>
    <dgm:cxn modelId="{0DA8A5DA-0794-4FA2-A0AC-5C04289211A2}" srcId="{92456046-DA71-4AAA-9C55-05011CABD691}" destId="{E83CA9FC-C203-4C44-B41C-274E7C240593}" srcOrd="4" destOrd="0" parTransId="{E789DCFC-EA75-4C94-BB37-26CD73890978}" sibTransId="{E04ACDBF-C56E-4FE0-BA5E-6C2EE948DD5D}"/>
    <dgm:cxn modelId="{C87428E1-30ED-4965-ABDA-94110733C85C}" type="presOf" srcId="{E83CA9FC-C203-4C44-B41C-274E7C240593}" destId="{33D76F5F-24FF-45F4-851C-64EB4457B29D}" srcOrd="0" destOrd="0" presId="urn:microsoft.com/office/officeart/2005/8/layout/vList3"/>
    <dgm:cxn modelId="{E8467E93-7775-42A9-8197-998DCC79FD8A}" type="presParOf" srcId="{4CD03409-EFA7-455A-9C20-D81C8DB56736}" destId="{CC309758-450C-4C6C-BE90-8AC0DFA616F3}" srcOrd="0" destOrd="0" presId="urn:microsoft.com/office/officeart/2005/8/layout/vList3"/>
    <dgm:cxn modelId="{9AE30FC7-259E-4D80-9D89-E2A9FDD8864E}" type="presParOf" srcId="{CC309758-450C-4C6C-BE90-8AC0DFA616F3}" destId="{6FBA3A53-DBCD-4F85-BBC8-EF7018E326F6}" srcOrd="0" destOrd="0" presId="urn:microsoft.com/office/officeart/2005/8/layout/vList3"/>
    <dgm:cxn modelId="{41367F19-DA4C-4FD3-82E5-89EF9413B2F3}" type="presParOf" srcId="{CC309758-450C-4C6C-BE90-8AC0DFA616F3}" destId="{B33CB8EC-9D70-4C1C-8E8E-50391282B5D6}" srcOrd="1" destOrd="0" presId="urn:microsoft.com/office/officeart/2005/8/layout/vList3"/>
    <dgm:cxn modelId="{8F7AFDC1-8BF9-4B39-80CA-A4DCA91A88C4}" type="presParOf" srcId="{4CD03409-EFA7-455A-9C20-D81C8DB56736}" destId="{1DD9078F-59A6-4ACD-984A-F1E87D394AA2}" srcOrd="1" destOrd="0" presId="urn:microsoft.com/office/officeart/2005/8/layout/vList3"/>
    <dgm:cxn modelId="{FCB35E99-452A-4488-BA18-A15F34DB015C}" type="presParOf" srcId="{4CD03409-EFA7-455A-9C20-D81C8DB56736}" destId="{7746217D-0A28-43F9-9CD8-4E5F0CFE7B0D}" srcOrd="2" destOrd="0" presId="urn:microsoft.com/office/officeart/2005/8/layout/vList3"/>
    <dgm:cxn modelId="{415ADC42-2796-485B-9948-F403ECE74B4B}" type="presParOf" srcId="{7746217D-0A28-43F9-9CD8-4E5F0CFE7B0D}" destId="{D757C9CC-8B2C-4B3E-8727-FAC0D0B3C3CC}" srcOrd="0" destOrd="0" presId="urn:microsoft.com/office/officeart/2005/8/layout/vList3"/>
    <dgm:cxn modelId="{6F66B5A8-3249-41EC-9911-AEADBC2D055F}" type="presParOf" srcId="{7746217D-0A28-43F9-9CD8-4E5F0CFE7B0D}" destId="{B475BB36-767A-4303-B268-A276A99D14A9}" srcOrd="1" destOrd="0" presId="urn:microsoft.com/office/officeart/2005/8/layout/vList3"/>
    <dgm:cxn modelId="{1617231E-BDA6-412B-8977-EBE1CA8BFF7F}" type="presParOf" srcId="{4CD03409-EFA7-455A-9C20-D81C8DB56736}" destId="{0CA6126B-B41C-45D7-88EE-03EA435B8A46}" srcOrd="3" destOrd="0" presId="urn:microsoft.com/office/officeart/2005/8/layout/vList3"/>
    <dgm:cxn modelId="{62A545F1-249C-4884-8DF2-3C2DA2472253}" type="presParOf" srcId="{4CD03409-EFA7-455A-9C20-D81C8DB56736}" destId="{611CB23B-52DB-415A-B61E-B6B7E18B2F4E}" srcOrd="4" destOrd="0" presId="urn:microsoft.com/office/officeart/2005/8/layout/vList3"/>
    <dgm:cxn modelId="{49575834-5821-4D02-898B-842E04C6D6C3}" type="presParOf" srcId="{611CB23B-52DB-415A-B61E-B6B7E18B2F4E}" destId="{9D1FE26D-DC3D-40AC-BF99-8C84731373D6}" srcOrd="0" destOrd="0" presId="urn:microsoft.com/office/officeart/2005/8/layout/vList3"/>
    <dgm:cxn modelId="{DBA2B118-0515-4727-9AA9-6B6DC5A0DE9C}" type="presParOf" srcId="{611CB23B-52DB-415A-B61E-B6B7E18B2F4E}" destId="{0835C01E-FB14-4484-ABA9-AC7B17CB41CA}" srcOrd="1" destOrd="0" presId="urn:microsoft.com/office/officeart/2005/8/layout/vList3"/>
    <dgm:cxn modelId="{78D41EE6-F6A3-49A0-9080-F65B40C711DF}" type="presParOf" srcId="{4CD03409-EFA7-455A-9C20-D81C8DB56736}" destId="{C7BE23A7-491C-4B2A-AF87-DA16AF5F4CBE}" srcOrd="5" destOrd="0" presId="urn:microsoft.com/office/officeart/2005/8/layout/vList3"/>
    <dgm:cxn modelId="{6A4CFF37-BBAB-4127-A6DA-50F6F7AFDE79}" type="presParOf" srcId="{4CD03409-EFA7-455A-9C20-D81C8DB56736}" destId="{4A2E401B-D252-488B-ABFE-889FAD9D54A8}" srcOrd="6" destOrd="0" presId="urn:microsoft.com/office/officeart/2005/8/layout/vList3"/>
    <dgm:cxn modelId="{187ECD67-7C30-4747-B6FB-EE3301A75063}" type="presParOf" srcId="{4A2E401B-D252-488B-ABFE-889FAD9D54A8}" destId="{78913876-0A35-47CC-9045-52393ACF5D8B}" srcOrd="0" destOrd="0" presId="urn:microsoft.com/office/officeart/2005/8/layout/vList3"/>
    <dgm:cxn modelId="{75EC8FB8-06CC-4411-8BB5-4DF52994A7A2}" type="presParOf" srcId="{4A2E401B-D252-488B-ABFE-889FAD9D54A8}" destId="{09CCC7DA-A400-435C-84BA-CC7F93CCE0B3}" srcOrd="1" destOrd="0" presId="urn:microsoft.com/office/officeart/2005/8/layout/vList3"/>
    <dgm:cxn modelId="{E037ADEF-32CD-4CC1-94F5-372887598239}" type="presParOf" srcId="{4CD03409-EFA7-455A-9C20-D81C8DB56736}" destId="{72FAC030-8084-477F-B170-C76CAFFEBC02}" srcOrd="7" destOrd="0" presId="urn:microsoft.com/office/officeart/2005/8/layout/vList3"/>
    <dgm:cxn modelId="{58088C1F-3584-4848-B545-3D1865E17D07}" type="presParOf" srcId="{4CD03409-EFA7-455A-9C20-D81C8DB56736}" destId="{AC5EEBCC-C579-4E06-A169-CEF24B468EE8}" srcOrd="8" destOrd="0" presId="urn:microsoft.com/office/officeart/2005/8/layout/vList3"/>
    <dgm:cxn modelId="{B9DDECD1-B061-41E6-B554-7D148798C3E9}" type="presParOf" srcId="{AC5EEBCC-C579-4E06-A169-CEF24B468EE8}" destId="{53137C6B-1A15-4F42-BACC-D8F781ED2676}" srcOrd="0" destOrd="0" presId="urn:microsoft.com/office/officeart/2005/8/layout/vList3"/>
    <dgm:cxn modelId="{7E92DC8D-E4A4-4CE8-8E16-D2895A48551A}" type="presParOf" srcId="{AC5EEBCC-C579-4E06-A169-CEF24B468EE8}" destId="{33D76F5F-24FF-45F4-851C-64EB4457B29D}" srcOrd="1" destOrd="0" presId="urn:microsoft.com/office/officeart/2005/8/layout/vList3"/>
    <dgm:cxn modelId="{50611097-23C3-43A4-B58A-525F8CB90CFC}" type="presParOf" srcId="{4CD03409-EFA7-455A-9C20-D81C8DB56736}" destId="{B2B9F2DA-E3CF-4081-8C25-E4C9D077AE58}" srcOrd="9" destOrd="0" presId="urn:microsoft.com/office/officeart/2005/8/layout/vList3"/>
    <dgm:cxn modelId="{122FC10F-FD81-478A-B1E7-A09591BD183F}" type="presParOf" srcId="{4CD03409-EFA7-455A-9C20-D81C8DB56736}" destId="{15583047-1DFC-4DE1-A144-0B532BF4E32A}" srcOrd="10" destOrd="0" presId="urn:microsoft.com/office/officeart/2005/8/layout/vList3"/>
    <dgm:cxn modelId="{FB287B6E-65C1-4245-B0A6-7D29CCF7A944}" type="presParOf" srcId="{15583047-1DFC-4DE1-A144-0B532BF4E32A}" destId="{EFF8EAF2-77D8-41C4-B0A6-66F4F691DD4F}" srcOrd="0" destOrd="0" presId="urn:microsoft.com/office/officeart/2005/8/layout/vList3"/>
    <dgm:cxn modelId="{60589401-A1C3-4DE9-8FF1-40FCB09E6665}" type="presParOf" srcId="{15583047-1DFC-4DE1-A144-0B532BF4E32A}" destId="{D33E5592-F51C-4AC8-91A4-DEF70968104E}" srcOrd="1" destOrd="0" presId="urn:microsoft.com/office/officeart/2005/8/layout/vLis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F9146-0E6F-4F08-9C44-74A4166041AD}">
      <dsp:nvSpPr>
        <dsp:cNvPr id="0" name=""/>
        <dsp:cNvSpPr/>
      </dsp:nvSpPr>
      <dsp:spPr>
        <a:xfrm>
          <a:off x="1457170" y="487770"/>
          <a:ext cx="2511994" cy="78499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1705" tIns="45720" rIns="45720" bIns="45720" numCol="1" spcCol="1270" anchor="ctr" anchorCtr="0">
          <a:noAutofit/>
        </a:bodyPr>
        <a:lstStyle/>
        <a:p>
          <a:pPr marL="0" lvl="0" indent="0" algn="ctr" defTabSz="533400">
            <a:lnSpc>
              <a:spcPct val="100000"/>
            </a:lnSpc>
            <a:spcBef>
              <a:spcPct val="0"/>
            </a:spcBef>
            <a:spcAft>
              <a:spcPct val="35000"/>
            </a:spcAft>
            <a:buNone/>
          </a:pPr>
          <a:r>
            <a:rPr lang="en-GB" sz="1200" kern="1200" dirty="0">
              <a:latin typeface="Arial" panose="020B0604020202020204" pitchFamily="34" charset="0"/>
              <a:cs typeface="Arial" panose="020B0604020202020204" pitchFamily="34" charset="0"/>
            </a:rPr>
            <a:t>Ready to move into </a:t>
          </a:r>
        </a:p>
        <a:p>
          <a:pPr marL="0" lvl="0" indent="0" algn="ctr" defTabSz="533400">
            <a:lnSpc>
              <a:spcPct val="100000"/>
            </a:lnSpc>
            <a:spcBef>
              <a:spcPct val="0"/>
            </a:spcBef>
            <a:spcAft>
              <a:spcPct val="35000"/>
            </a:spcAft>
            <a:buNone/>
          </a:pPr>
          <a:r>
            <a:rPr lang="en-GB" sz="1600" b="1" kern="1200" dirty="0">
              <a:latin typeface="Arial" panose="020B0604020202020204" pitchFamily="34" charset="0"/>
              <a:cs typeface="Arial" panose="020B0604020202020204" pitchFamily="34" charset="0"/>
            </a:rPr>
            <a:t>39%</a:t>
          </a:r>
        </a:p>
      </dsp:txBody>
      <dsp:txXfrm>
        <a:off x="1457170" y="487770"/>
        <a:ext cx="2511994" cy="784998"/>
      </dsp:txXfrm>
    </dsp:sp>
    <dsp:sp modelId="{5BDE0877-9D31-4B06-A5A2-A05ADC24E5C4}">
      <dsp:nvSpPr>
        <dsp:cNvPr id="0" name=""/>
        <dsp:cNvSpPr/>
      </dsp:nvSpPr>
      <dsp:spPr>
        <a:xfrm>
          <a:off x="1352504" y="374381"/>
          <a:ext cx="549498" cy="8242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8649BD-9C57-4473-9688-EDCA4A9F9934}">
      <dsp:nvSpPr>
        <dsp:cNvPr id="0" name=""/>
        <dsp:cNvSpPr/>
      </dsp:nvSpPr>
      <dsp:spPr>
        <a:xfrm>
          <a:off x="1457170" y="1475995"/>
          <a:ext cx="2511994" cy="78499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1705" tIns="45720" rIns="45720" bIns="45720" numCol="1" spcCol="1270" anchor="ctr" anchorCtr="0">
          <a:noAutofit/>
        </a:bodyPr>
        <a:lstStyle/>
        <a:p>
          <a:pPr marL="0" lvl="0" indent="0" algn="ctr" defTabSz="533400">
            <a:lnSpc>
              <a:spcPct val="100000"/>
            </a:lnSpc>
            <a:spcBef>
              <a:spcPct val="0"/>
            </a:spcBef>
            <a:spcAft>
              <a:spcPct val="35000"/>
            </a:spcAft>
            <a:buNone/>
          </a:pPr>
          <a:r>
            <a:rPr lang="en-GB" sz="1200" kern="1200" dirty="0">
              <a:latin typeface="Arial" panose="020B0604020202020204" pitchFamily="34" charset="0"/>
              <a:cs typeface="Arial" panose="020B0604020202020204" pitchFamily="34" charset="0"/>
            </a:rPr>
            <a:t>Complete renovation inside </a:t>
          </a:r>
        </a:p>
        <a:p>
          <a:pPr marL="0" lvl="0" indent="0" algn="ctr" defTabSz="533400">
            <a:lnSpc>
              <a:spcPct val="100000"/>
            </a:lnSpc>
            <a:spcBef>
              <a:spcPct val="0"/>
            </a:spcBef>
            <a:spcAft>
              <a:spcPct val="35000"/>
            </a:spcAft>
            <a:buNone/>
          </a:pPr>
          <a:r>
            <a:rPr lang="en-GB" sz="1600" b="1" kern="1200" dirty="0">
              <a:latin typeface="Arial" panose="020B0604020202020204" pitchFamily="34" charset="0"/>
              <a:cs typeface="Arial" panose="020B0604020202020204" pitchFamily="34" charset="0"/>
            </a:rPr>
            <a:t>23%</a:t>
          </a:r>
        </a:p>
      </dsp:txBody>
      <dsp:txXfrm>
        <a:off x="1457170" y="1475995"/>
        <a:ext cx="2511994" cy="784998"/>
      </dsp:txXfrm>
    </dsp:sp>
    <dsp:sp modelId="{03AC1B64-418B-4F7F-88AF-6E9D21D5BC9C}">
      <dsp:nvSpPr>
        <dsp:cNvPr id="0" name=""/>
        <dsp:cNvSpPr/>
      </dsp:nvSpPr>
      <dsp:spPr>
        <a:xfrm>
          <a:off x="1352504" y="1362607"/>
          <a:ext cx="549498" cy="8242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34BFCC-E2ED-4AA1-B34E-2F8B27CA9751}">
      <dsp:nvSpPr>
        <dsp:cNvPr id="0" name=""/>
        <dsp:cNvSpPr/>
      </dsp:nvSpPr>
      <dsp:spPr>
        <a:xfrm>
          <a:off x="1457170" y="2464221"/>
          <a:ext cx="2511994" cy="78499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1705"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Needs some minor repairs and decoration</a:t>
          </a:r>
        </a:p>
        <a:p>
          <a:pPr marL="0" lvl="0" indent="0" algn="ctr" defTabSz="5334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17%</a:t>
          </a:r>
        </a:p>
      </dsp:txBody>
      <dsp:txXfrm>
        <a:off x="1457170" y="2464221"/>
        <a:ext cx="2511994" cy="784998"/>
      </dsp:txXfrm>
    </dsp:sp>
    <dsp:sp modelId="{F48B0905-1FA7-4F10-93C1-1D02C478C28D}">
      <dsp:nvSpPr>
        <dsp:cNvPr id="0" name=""/>
        <dsp:cNvSpPr/>
      </dsp:nvSpPr>
      <dsp:spPr>
        <a:xfrm>
          <a:off x="1352504" y="2350832"/>
          <a:ext cx="549498" cy="82424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E62FF7-962B-455A-B718-696E983F3A74}">
      <dsp:nvSpPr>
        <dsp:cNvPr id="0" name=""/>
        <dsp:cNvSpPr/>
      </dsp:nvSpPr>
      <dsp:spPr>
        <a:xfrm>
          <a:off x="1457170" y="3419806"/>
          <a:ext cx="2511994" cy="85027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1705"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Needs updating-re-wiring, new windows, kitchen or bathroom</a:t>
          </a:r>
        </a:p>
        <a:p>
          <a:pPr marL="0" lvl="0" indent="0" algn="ctr" defTabSz="5334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14%</a:t>
          </a:r>
        </a:p>
      </dsp:txBody>
      <dsp:txXfrm>
        <a:off x="1457170" y="3419806"/>
        <a:ext cx="2511994" cy="850278"/>
      </dsp:txXfrm>
    </dsp:sp>
    <dsp:sp modelId="{B0B863B8-A995-437E-85E9-B57430988FBD}">
      <dsp:nvSpPr>
        <dsp:cNvPr id="0" name=""/>
        <dsp:cNvSpPr/>
      </dsp:nvSpPr>
      <dsp:spPr>
        <a:xfrm>
          <a:off x="1352504" y="3339057"/>
          <a:ext cx="549498" cy="8242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7388CB-7837-42ED-9B94-BEFE6806A10B}">
      <dsp:nvSpPr>
        <dsp:cNvPr id="0" name=""/>
        <dsp:cNvSpPr/>
      </dsp:nvSpPr>
      <dsp:spPr>
        <a:xfrm>
          <a:off x="1457170" y="4473312"/>
          <a:ext cx="2511994" cy="78499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1705"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Derelict with major structural damage</a:t>
          </a:r>
        </a:p>
        <a:p>
          <a:pPr marL="0" lvl="0" indent="0" algn="ctr" defTabSz="5334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2%</a:t>
          </a:r>
        </a:p>
      </dsp:txBody>
      <dsp:txXfrm>
        <a:off x="1457170" y="4473312"/>
        <a:ext cx="2511994" cy="784998"/>
      </dsp:txXfrm>
    </dsp:sp>
    <dsp:sp modelId="{6C7B93AE-639D-4262-BE92-8C55985FB4FD}">
      <dsp:nvSpPr>
        <dsp:cNvPr id="0" name=""/>
        <dsp:cNvSpPr/>
      </dsp:nvSpPr>
      <dsp:spPr>
        <a:xfrm>
          <a:off x="1352504" y="4359923"/>
          <a:ext cx="549498" cy="8242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CB8EC-9D70-4C1C-8E8E-50391282B5D6}">
      <dsp:nvSpPr>
        <dsp:cNvPr id="0" name=""/>
        <dsp:cNvSpPr/>
      </dsp:nvSpPr>
      <dsp:spPr>
        <a:xfrm rot="10800000">
          <a:off x="813329" y="1918"/>
          <a:ext cx="2623715" cy="609876"/>
        </a:xfrm>
        <a:prstGeom prst="homePlate">
          <a:avLst/>
        </a:prstGeom>
        <a:noFill/>
        <a:ln w="381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939"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Inherited it </a:t>
          </a:r>
        </a:p>
        <a:p>
          <a:pPr marL="0" lvl="0" indent="0" algn="ctr" defTabSz="533400">
            <a:lnSpc>
              <a:spcPct val="90000"/>
            </a:lnSpc>
            <a:spcBef>
              <a:spcPct val="0"/>
            </a:spcBef>
            <a:spcAft>
              <a:spcPct val="35000"/>
            </a:spcAft>
            <a:buNone/>
          </a:pPr>
          <a:r>
            <a:rPr lang="en-GB" sz="1600" b="1" kern="1200" dirty="0">
              <a:solidFill>
                <a:schemeClr val="tx1"/>
              </a:solidFill>
              <a:latin typeface="Arial" panose="020B0604020202020204" pitchFamily="34" charset="0"/>
              <a:cs typeface="Arial" panose="020B0604020202020204" pitchFamily="34" charset="0"/>
            </a:rPr>
            <a:t>25%</a:t>
          </a:r>
        </a:p>
      </dsp:txBody>
      <dsp:txXfrm rot="10800000">
        <a:off x="965798" y="1918"/>
        <a:ext cx="2471246" cy="609876"/>
      </dsp:txXfrm>
    </dsp:sp>
    <dsp:sp modelId="{6FBA3A53-DBCD-4F85-BBC8-EF7018E326F6}">
      <dsp:nvSpPr>
        <dsp:cNvPr id="0" name=""/>
        <dsp:cNvSpPr/>
      </dsp:nvSpPr>
      <dsp:spPr>
        <a:xfrm>
          <a:off x="508391" y="1918"/>
          <a:ext cx="609876" cy="60987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75BB36-767A-4303-B268-A276A99D14A9}">
      <dsp:nvSpPr>
        <dsp:cNvPr id="0" name=""/>
        <dsp:cNvSpPr/>
      </dsp:nvSpPr>
      <dsp:spPr>
        <a:xfrm rot="10800000">
          <a:off x="813329" y="793847"/>
          <a:ext cx="2623715" cy="609876"/>
        </a:xfrm>
        <a:prstGeom prst="homePlate">
          <a:avLst/>
        </a:prstGeom>
        <a:noFill/>
        <a:ln w="381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939"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Bought to live in myself</a:t>
          </a:r>
        </a:p>
        <a:p>
          <a:pPr marL="0" lvl="0" indent="0" algn="ctr" defTabSz="533400">
            <a:lnSpc>
              <a:spcPct val="90000"/>
            </a:lnSpc>
            <a:spcBef>
              <a:spcPct val="0"/>
            </a:spcBef>
            <a:spcAft>
              <a:spcPct val="35000"/>
            </a:spcAft>
            <a:buNone/>
          </a:pPr>
          <a:r>
            <a:rPr lang="en-GB" sz="1600" b="1" kern="1200" dirty="0">
              <a:solidFill>
                <a:schemeClr val="tx1"/>
              </a:solidFill>
              <a:latin typeface="Arial" panose="020B0604020202020204" pitchFamily="34" charset="0"/>
              <a:cs typeface="Arial" panose="020B0604020202020204" pitchFamily="34" charset="0"/>
            </a:rPr>
            <a:t>25%</a:t>
          </a:r>
        </a:p>
      </dsp:txBody>
      <dsp:txXfrm rot="10800000">
        <a:off x="965798" y="793847"/>
        <a:ext cx="2471246" cy="609876"/>
      </dsp:txXfrm>
    </dsp:sp>
    <dsp:sp modelId="{D757C9CC-8B2C-4B3E-8727-FAC0D0B3C3CC}">
      <dsp:nvSpPr>
        <dsp:cNvPr id="0" name=""/>
        <dsp:cNvSpPr/>
      </dsp:nvSpPr>
      <dsp:spPr>
        <a:xfrm>
          <a:off x="508391" y="793847"/>
          <a:ext cx="609876" cy="60987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35C01E-FB14-4484-ABA9-AC7B17CB41CA}">
      <dsp:nvSpPr>
        <dsp:cNvPr id="0" name=""/>
        <dsp:cNvSpPr/>
      </dsp:nvSpPr>
      <dsp:spPr>
        <a:xfrm rot="10800000">
          <a:off x="813329" y="1585776"/>
          <a:ext cx="2623715" cy="609876"/>
        </a:xfrm>
        <a:prstGeom prst="homePlate">
          <a:avLst/>
        </a:prstGeom>
        <a:noFill/>
        <a:ln w="381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939"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Bought as an investment</a:t>
          </a:r>
        </a:p>
        <a:p>
          <a:pPr marL="0" lvl="0" indent="0" algn="ctr" defTabSz="533400">
            <a:lnSpc>
              <a:spcPct val="90000"/>
            </a:lnSpc>
            <a:spcBef>
              <a:spcPct val="0"/>
            </a:spcBef>
            <a:spcAft>
              <a:spcPct val="35000"/>
            </a:spcAft>
            <a:buNone/>
          </a:pPr>
          <a:r>
            <a:rPr lang="en-GB" sz="1600" b="1" kern="1200" dirty="0">
              <a:solidFill>
                <a:schemeClr val="tx1"/>
              </a:solidFill>
              <a:latin typeface="Arial" panose="020B0604020202020204" pitchFamily="34" charset="0"/>
              <a:cs typeface="Arial" panose="020B0604020202020204" pitchFamily="34" charset="0"/>
            </a:rPr>
            <a:t>8%</a:t>
          </a:r>
        </a:p>
      </dsp:txBody>
      <dsp:txXfrm rot="10800000">
        <a:off x="965798" y="1585776"/>
        <a:ext cx="2471246" cy="609876"/>
      </dsp:txXfrm>
    </dsp:sp>
    <dsp:sp modelId="{9D1FE26D-DC3D-40AC-BF99-8C84731373D6}">
      <dsp:nvSpPr>
        <dsp:cNvPr id="0" name=""/>
        <dsp:cNvSpPr/>
      </dsp:nvSpPr>
      <dsp:spPr>
        <a:xfrm>
          <a:off x="508391" y="1585776"/>
          <a:ext cx="609876" cy="60987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CCC7DA-A400-435C-84BA-CC7F93CCE0B3}">
      <dsp:nvSpPr>
        <dsp:cNvPr id="0" name=""/>
        <dsp:cNvSpPr/>
      </dsp:nvSpPr>
      <dsp:spPr>
        <a:xfrm rot="10800000">
          <a:off x="813329" y="2377705"/>
          <a:ext cx="2623715" cy="609876"/>
        </a:xfrm>
        <a:prstGeom prst="homePlate">
          <a:avLst/>
        </a:prstGeom>
        <a:no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939"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Included with other properties I bought</a:t>
          </a:r>
        </a:p>
        <a:p>
          <a:pPr marL="0" lvl="0" indent="0" algn="ctr" defTabSz="533400">
            <a:lnSpc>
              <a:spcPct val="90000"/>
            </a:lnSpc>
            <a:spcBef>
              <a:spcPct val="0"/>
            </a:spcBef>
            <a:spcAft>
              <a:spcPct val="35000"/>
            </a:spcAft>
            <a:buNone/>
          </a:pPr>
          <a:r>
            <a:rPr lang="en-GB" sz="1600" b="1" kern="1200" dirty="0">
              <a:solidFill>
                <a:schemeClr val="tx1"/>
              </a:solidFill>
              <a:latin typeface="Arial" panose="020B0604020202020204" pitchFamily="34" charset="0"/>
              <a:cs typeface="Arial" panose="020B0604020202020204" pitchFamily="34" charset="0"/>
            </a:rPr>
            <a:t>8%</a:t>
          </a:r>
        </a:p>
      </dsp:txBody>
      <dsp:txXfrm rot="10800000">
        <a:off x="965798" y="2377705"/>
        <a:ext cx="2471246" cy="609876"/>
      </dsp:txXfrm>
    </dsp:sp>
    <dsp:sp modelId="{78913876-0A35-47CC-9045-52393ACF5D8B}">
      <dsp:nvSpPr>
        <dsp:cNvPr id="0" name=""/>
        <dsp:cNvSpPr/>
      </dsp:nvSpPr>
      <dsp:spPr>
        <a:xfrm>
          <a:off x="508391" y="2377705"/>
          <a:ext cx="609876" cy="609876"/>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D76F5F-24FF-45F4-851C-64EB4457B29D}">
      <dsp:nvSpPr>
        <dsp:cNvPr id="0" name=""/>
        <dsp:cNvSpPr/>
      </dsp:nvSpPr>
      <dsp:spPr>
        <a:xfrm rot="10800000">
          <a:off x="813329" y="3169634"/>
          <a:ext cx="2623715" cy="609876"/>
        </a:xfrm>
        <a:prstGeom prst="homePlate">
          <a:avLst/>
        </a:prstGeom>
        <a:noFill/>
        <a:ln w="381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939"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Bought for family/friend to live in</a:t>
          </a:r>
        </a:p>
        <a:p>
          <a:pPr marL="0" lvl="0" indent="0" algn="ctr" defTabSz="533400">
            <a:lnSpc>
              <a:spcPct val="90000"/>
            </a:lnSpc>
            <a:spcBef>
              <a:spcPct val="0"/>
            </a:spcBef>
            <a:spcAft>
              <a:spcPct val="35000"/>
            </a:spcAft>
            <a:buNone/>
          </a:pPr>
          <a:r>
            <a:rPr lang="en-GB" sz="1600" b="1" kern="1200" dirty="0">
              <a:solidFill>
                <a:schemeClr val="tx1"/>
              </a:solidFill>
              <a:latin typeface="Arial" panose="020B0604020202020204" pitchFamily="34" charset="0"/>
              <a:cs typeface="Arial" panose="020B0604020202020204" pitchFamily="34" charset="0"/>
            </a:rPr>
            <a:t>7%</a:t>
          </a:r>
        </a:p>
      </dsp:txBody>
      <dsp:txXfrm rot="10800000">
        <a:off x="965798" y="3169634"/>
        <a:ext cx="2471246" cy="609876"/>
      </dsp:txXfrm>
    </dsp:sp>
    <dsp:sp modelId="{53137C6B-1A15-4F42-BACC-D8F781ED2676}">
      <dsp:nvSpPr>
        <dsp:cNvPr id="0" name=""/>
        <dsp:cNvSpPr/>
      </dsp:nvSpPr>
      <dsp:spPr>
        <a:xfrm>
          <a:off x="508391" y="3169634"/>
          <a:ext cx="609876" cy="609876"/>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3E5592-F51C-4AC8-91A4-DEF70968104E}">
      <dsp:nvSpPr>
        <dsp:cNvPr id="0" name=""/>
        <dsp:cNvSpPr/>
      </dsp:nvSpPr>
      <dsp:spPr>
        <a:xfrm rot="10800000">
          <a:off x="813329" y="3961563"/>
          <a:ext cx="2623715" cy="609876"/>
        </a:xfrm>
        <a:prstGeom prst="homePlate">
          <a:avLst/>
        </a:prstGeom>
        <a:noFill/>
        <a:ln w="381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939"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Executor of estate</a:t>
          </a:r>
        </a:p>
        <a:p>
          <a:pPr marL="0" lvl="0" indent="0" algn="ctr" defTabSz="533400">
            <a:lnSpc>
              <a:spcPct val="90000"/>
            </a:lnSpc>
            <a:spcBef>
              <a:spcPct val="0"/>
            </a:spcBef>
            <a:spcAft>
              <a:spcPct val="35000"/>
            </a:spcAft>
            <a:buNone/>
          </a:pPr>
          <a:r>
            <a:rPr lang="en-GB" sz="1600" b="1" kern="1200" dirty="0">
              <a:solidFill>
                <a:schemeClr val="tx1"/>
              </a:solidFill>
              <a:latin typeface="Arial" panose="020B0604020202020204" pitchFamily="34" charset="0"/>
              <a:cs typeface="Arial" panose="020B0604020202020204" pitchFamily="34" charset="0"/>
            </a:rPr>
            <a:t>7%</a:t>
          </a:r>
        </a:p>
      </dsp:txBody>
      <dsp:txXfrm rot="10800000">
        <a:off x="965798" y="3961563"/>
        <a:ext cx="2471246" cy="609876"/>
      </dsp:txXfrm>
    </dsp:sp>
    <dsp:sp modelId="{EFF8EAF2-77D8-41C4-B0A6-66F4F691DD4F}">
      <dsp:nvSpPr>
        <dsp:cNvPr id="0" name=""/>
        <dsp:cNvSpPr/>
      </dsp:nvSpPr>
      <dsp:spPr>
        <a:xfrm>
          <a:off x="508391" y="3961563"/>
          <a:ext cx="609876" cy="609876"/>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2F03-8F5F-45C6-B86E-7F56E1F6E2D4}"/>
              </a:ext>
            </a:extLst>
          </p:cNvPr>
          <p:cNvSpPr>
            <a:spLocks noGrp="1"/>
          </p:cNvSpPr>
          <p:nvPr>
            <p:ph type="ctrTitle"/>
          </p:nvPr>
        </p:nvSpPr>
        <p:spPr>
          <a:xfrm>
            <a:off x="857250" y="1621191"/>
            <a:ext cx="5143500" cy="3448756"/>
          </a:xfrm>
        </p:spPr>
        <p:txBody>
          <a:bodyPr anchor="b"/>
          <a:lstStyle>
            <a:lvl1pPr algn="ctr">
              <a:defRPr sz="3375"/>
            </a:lvl1pPr>
          </a:lstStyle>
          <a:p>
            <a:r>
              <a:rPr lang="en-US"/>
              <a:t>Click to edit Master title style</a:t>
            </a:r>
            <a:endParaRPr lang="en-GB"/>
          </a:p>
        </p:txBody>
      </p:sp>
      <p:sp>
        <p:nvSpPr>
          <p:cNvPr id="3" name="Subtitle 2">
            <a:extLst>
              <a:ext uri="{FF2B5EF4-FFF2-40B4-BE49-F238E27FC236}">
                <a16:creationId xmlns:a16="http://schemas.microsoft.com/office/drawing/2014/main" id="{3F0FE35D-7AB5-43B1-A270-B05FD110F341}"/>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A6E91E-A005-4A79-B9B7-CCBA7EDC7778}"/>
              </a:ext>
            </a:extLst>
          </p:cNvPr>
          <p:cNvSpPr>
            <a:spLocks noGrp="1"/>
          </p:cNvSpPr>
          <p:nvPr>
            <p:ph type="dt" sz="half" idx="10"/>
          </p:nvPr>
        </p:nvSpPr>
        <p:spPr/>
        <p:txBody>
          <a:bodyPr/>
          <a:lstStyle/>
          <a:p>
            <a:fld id="{9184DA70-C731-4C70-880D-CCD4705E623C}" type="datetime1">
              <a:rPr lang="en-US" smtClean="0"/>
              <a:t>3/1/2022</a:t>
            </a:fld>
            <a:endParaRPr lang="en-US" dirty="0"/>
          </a:p>
        </p:txBody>
      </p:sp>
      <p:sp>
        <p:nvSpPr>
          <p:cNvPr id="5" name="Footer Placeholder 4">
            <a:extLst>
              <a:ext uri="{FF2B5EF4-FFF2-40B4-BE49-F238E27FC236}">
                <a16:creationId xmlns:a16="http://schemas.microsoft.com/office/drawing/2014/main" id="{4FFA165D-616F-451E-A54C-674B7CB4B1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0CAF3C-E866-4F03-8ED3-E9C70224FA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1933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57368-9577-4695-9F7B-CD6F881BFBA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000F90-F5B5-4772-820D-3F0A90DC2E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E6563-A291-4B85-9CB9-E9D96C170D6B}"/>
              </a:ext>
            </a:extLst>
          </p:cNvPr>
          <p:cNvSpPr>
            <a:spLocks noGrp="1"/>
          </p:cNvSpPr>
          <p:nvPr>
            <p:ph type="dt" sz="half" idx="10"/>
          </p:nvPr>
        </p:nvSpPr>
        <p:spPr/>
        <p:txBody>
          <a:bodyPr/>
          <a:lstStyle/>
          <a:p>
            <a:fld id="{B612A279-0833-481D-8C56-F67FD0AC6C50}" type="datetime1">
              <a:rPr lang="en-US" smtClean="0"/>
              <a:t>3/1/2022</a:t>
            </a:fld>
            <a:endParaRPr lang="en-US" dirty="0"/>
          </a:p>
        </p:txBody>
      </p:sp>
      <p:sp>
        <p:nvSpPr>
          <p:cNvPr id="5" name="Footer Placeholder 4">
            <a:extLst>
              <a:ext uri="{FF2B5EF4-FFF2-40B4-BE49-F238E27FC236}">
                <a16:creationId xmlns:a16="http://schemas.microsoft.com/office/drawing/2014/main" id="{78E0D31B-6199-406F-A7F6-EE48C5BEA6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FF98BA-8812-46BA-AC5A-F905C140582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107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8A983F-67B4-4C35-9D1E-D2B6FC3C4FA8}"/>
              </a:ext>
            </a:extLst>
          </p:cNvPr>
          <p:cNvSpPr>
            <a:spLocks noGrp="1"/>
          </p:cNvSpPr>
          <p:nvPr>
            <p:ph type="title" orient="vert"/>
          </p:nvPr>
        </p:nvSpPr>
        <p:spPr>
          <a:xfrm>
            <a:off x="4907756" y="527403"/>
            <a:ext cx="1478756" cy="839487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78C6B4-81FF-41D5-8B06-6FC4D33134B9}"/>
              </a:ext>
            </a:extLst>
          </p:cNvPr>
          <p:cNvSpPr>
            <a:spLocks noGrp="1"/>
          </p:cNvSpPr>
          <p:nvPr>
            <p:ph type="body" orient="vert" idx="1"/>
          </p:nvPr>
        </p:nvSpPr>
        <p:spPr>
          <a:xfrm>
            <a:off x="471487"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8102BF-F6B6-40EC-9774-DDB66C186D15}"/>
              </a:ext>
            </a:extLst>
          </p:cNvPr>
          <p:cNvSpPr>
            <a:spLocks noGrp="1"/>
          </p:cNvSpPr>
          <p:nvPr>
            <p:ph type="dt" sz="half" idx="10"/>
          </p:nvPr>
        </p:nvSpPr>
        <p:spPr/>
        <p:txBody>
          <a:bodyPr/>
          <a:lstStyle/>
          <a:p>
            <a:fld id="{6587DA83-5663-4C9C-B9AA-0B40A3DAFF81}" type="datetime1">
              <a:rPr lang="en-US" smtClean="0"/>
              <a:t>3/1/2022</a:t>
            </a:fld>
            <a:endParaRPr lang="en-US" dirty="0"/>
          </a:p>
        </p:txBody>
      </p:sp>
      <p:sp>
        <p:nvSpPr>
          <p:cNvPr id="5" name="Footer Placeholder 4">
            <a:extLst>
              <a:ext uri="{FF2B5EF4-FFF2-40B4-BE49-F238E27FC236}">
                <a16:creationId xmlns:a16="http://schemas.microsoft.com/office/drawing/2014/main" id="{EF2C5E35-348C-4852-B032-708DFB73E1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4C69FE-4977-448C-9C17-F07A6E385BF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2106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53D5-A597-4B8C-A073-5CD85637D2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0D57F6-A4D5-41C3-93E9-81C777E4B4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81596A-3B9B-4F93-8346-821BAA652B85}"/>
              </a:ext>
            </a:extLst>
          </p:cNvPr>
          <p:cNvSpPr>
            <a:spLocks noGrp="1"/>
          </p:cNvSpPr>
          <p:nvPr>
            <p:ph type="dt" sz="half" idx="10"/>
          </p:nvPr>
        </p:nvSpPr>
        <p:spPr/>
        <p:txBody>
          <a:bodyPr/>
          <a:lstStyle/>
          <a:p>
            <a:fld id="{4BE1D723-8F53-4F53-90B0-1982A396982E}" type="datetime1">
              <a:rPr lang="en-US" smtClean="0"/>
              <a:t>3/1/2022</a:t>
            </a:fld>
            <a:endParaRPr lang="en-US" dirty="0"/>
          </a:p>
        </p:txBody>
      </p:sp>
      <p:sp>
        <p:nvSpPr>
          <p:cNvPr id="5" name="Footer Placeholder 4">
            <a:extLst>
              <a:ext uri="{FF2B5EF4-FFF2-40B4-BE49-F238E27FC236}">
                <a16:creationId xmlns:a16="http://schemas.microsoft.com/office/drawing/2014/main" id="{8269736F-A5AF-4EF8-A6DB-AB10D982DB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DCD58F-7886-4D25-9D5A-7569AA72A00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605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815B-A85C-4D2D-84E5-55596AE7F9DF}"/>
              </a:ext>
            </a:extLst>
          </p:cNvPr>
          <p:cNvSpPr>
            <a:spLocks noGrp="1"/>
          </p:cNvSpPr>
          <p:nvPr>
            <p:ph type="title"/>
          </p:nvPr>
        </p:nvSpPr>
        <p:spPr>
          <a:xfrm>
            <a:off x="467916" y="2469622"/>
            <a:ext cx="5915025" cy="4120620"/>
          </a:xfrm>
        </p:spPr>
        <p:txBody>
          <a:bodyPr anchor="b"/>
          <a:lstStyle>
            <a:lvl1pPr>
              <a:defRPr sz="3375"/>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FB5FB0-B921-46A0-B2FC-C7FC429280FE}"/>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35B8A-4B49-4115-BEA8-844A748DFDC8}"/>
              </a:ext>
            </a:extLst>
          </p:cNvPr>
          <p:cNvSpPr>
            <a:spLocks noGrp="1"/>
          </p:cNvSpPr>
          <p:nvPr>
            <p:ph type="dt" sz="half" idx="10"/>
          </p:nvPr>
        </p:nvSpPr>
        <p:spPr/>
        <p:txBody>
          <a:bodyPr/>
          <a:lstStyle/>
          <a:p>
            <a:fld id="{97669AF7-7BEB-44E4-9852-375E34362B5B}" type="datetime1">
              <a:rPr lang="en-US" smtClean="0"/>
              <a:t>3/1/2022</a:t>
            </a:fld>
            <a:endParaRPr lang="en-US" dirty="0"/>
          </a:p>
        </p:txBody>
      </p:sp>
      <p:sp>
        <p:nvSpPr>
          <p:cNvPr id="5" name="Footer Placeholder 4">
            <a:extLst>
              <a:ext uri="{FF2B5EF4-FFF2-40B4-BE49-F238E27FC236}">
                <a16:creationId xmlns:a16="http://schemas.microsoft.com/office/drawing/2014/main" id="{78565409-F2AD-462E-904D-CAFA8EF768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1BD363-FFFD-4BD7-8A2B-510B28AA622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44435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6EED4-68C9-4A70-899D-7BDCE2876B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313CD0-5833-47F6-93B3-631F165D7445}"/>
              </a:ext>
            </a:extLst>
          </p:cNvPr>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902E49E-FFB7-43D9-BF8E-DDCC6469C683}"/>
              </a:ext>
            </a:extLst>
          </p:cNvPr>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FB9F7AA-E7C9-40BD-BEC0-8A95BA0A7C96}"/>
              </a:ext>
            </a:extLst>
          </p:cNvPr>
          <p:cNvSpPr>
            <a:spLocks noGrp="1"/>
          </p:cNvSpPr>
          <p:nvPr>
            <p:ph type="dt" sz="half" idx="10"/>
          </p:nvPr>
        </p:nvSpPr>
        <p:spPr/>
        <p:txBody>
          <a:bodyPr/>
          <a:lstStyle/>
          <a:p>
            <a:fld id="{BAAAC38D-0552-4C82-B593-E6124DFADBE2}" type="datetime1">
              <a:rPr lang="en-US" smtClean="0"/>
              <a:t>3/1/2022</a:t>
            </a:fld>
            <a:endParaRPr lang="en-US" dirty="0"/>
          </a:p>
        </p:txBody>
      </p:sp>
      <p:sp>
        <p:nvSpPr>
          <p:cNvPr id="6" name="Footer Placeholder 5">
            <a:extLst>
              <a:ext uri="{FF2B5EF4-FFF2-40B4-BE49-F238E27FC236}">
                <a16:creationId xmlns:a16="http://schemas.microsoft.com/office/drawing/2014/main" id="{F533B0A7-3E96-4499-AECF-14CB4E3307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84EBD7-7381-4C00-91D8-57822929B2A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7381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ABA67-2F61-425C-9421-035311148D51}"/>
              </a:ext>
            </a:extLst>
          </p:cNvPr>
          <p:cNvSpPr>
            <a:spLocks noGrp="1"/>
          </p:cNvSpPr>
          <p:nvPr>
            <p:ph type="title"/>
          </p:nvPr>
        </p:nvSpPr>
        <p:spPr>
          <a:xfrm>
            <a:off x="472381" y="527404"/>
            <a:ext cx="5915025" cy="191470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AB262D-1479-4C5D-A6BC-33522E507023}"/>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E5FC8F25-39A4-4165-8D52-1A5EA379882B}"/>
              </a:ext>
            </a:extLst>
          </p:cNvPr>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D895AA-7470-472F-954E-F572DDBEF51B}"/>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1202B1CA-983B-4DD6-B496-5901999806F6}"/>
              </a:ext>
            </a:extLst>
          </p:cNvPr>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9829CFC-87B2-44F5-A58F-6E1E601D87E8}"/>
              </a:ext>
            </a:extLst>
          </p:cNvPr>
          <p:cNvSpPr>
            <a:spLocks noGrp="1"/>
          </p:cNvSpPr>
          <p:nvPr>
            <p:ph type="dt" sz="half" idx="10"/>
          </p:nvPr>
        </p:nvSpPr>
        <p:spPr/>
        <p:txBody>
          <a:bodyPr/>
          <a:lstStyle/>
          <a:p>
            <a:fld id="{D9DF0F1C-5577-4ACB-BB62-DF8F3C494C7E}" type="datetime1">
              <a:rPr lang="en-US" smtClean="0"/>
              <a:t>3/1/2022</a:t>
            </a:fld>
            <a:endParaRPr lang="en-US" dirty="0"/>
          </a:p>
        </p:txBody>
      </p:sp>
      <p:sp>
        <p:nvSpPr>
          <p:cNvPr id="8" name="Footer Placeholder 7">
            <a:extLst>
              <a:ext uri="{FF2B5EF4-FFF2-40B4-BE49-F238E27FC236}">
                <a16:creationId xmlns:a16="http://schemas.microsoft.com/office/drawing/2014/main" id="{7CD5309B-7541-4797-8000-4E38412C97D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41E9D5A-9BA4-447D-934E-19CD9083331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84802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45A51-E983-40C8-A743-7A14FF5DF5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FE658A-AAB0-4E60-806D-1F1753AAAEEB}"/>
              </a:ext>
            </a:extLst>
          </p:cNvPr>
          <p:cNvSpPr>
            <a:spLocks noGrp="1"/>
          </p:cNvSpPr>
          <p:nvPr>
            <p:ph type="dt" sz="half" idx="10"/>
          </p:nvPr>
        </p:nvSpPr>
        <p:spPr/>
        <p:txBody>
          <a:bodyPr/>
          <a:lstStyle/>
          <a:p>
            <a:fld id="{1775B394-D9F9-4F0C-B15D-605F45CB9E9F}" type="datetime1">
              <a:rPr lang="en-US" smtClean="0"/>
              <a:t>3/1/2022</a:t>
            </a:fld>
            <a:endParaRPr lang="en-US" dirty="0"/>
          </a:p>
        </p:txBody>
      </p:sp>
      <p:sp>
        <p:nvSpPr>
          <p:cNvPr id="4" name="Footer Placeholder 3">
            <a:extLst>
              <a:ext uri="{FF2B5EF4-FFF2-40B4-BE49-F238E27FC236}">
                <a16:creationId xmlns:a16="http://schemas.microsoft.com/office/drawing/2014/main" id="{F88F9E0E-25D0-4FBE-B1C6-E0007F842DB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D1434FE-DF1F-435A-A164-4AC17408795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7427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F75252-6CF0-4844-93E5-831836C7460E}"/>
              </a:ext>
            </a:extLst>
          </p:cNvPr>
          <p:cNvSpPr>
            <a:spLocks noGrp="1"/>
          </p:cNvSpPr>
          <p:nvPr>
            <p:ph type="dt" sz="half" idx="10"/>
          </p:nvPr>
        </p:nvSpPr>
        <p:spPr/>
        <p:txBody>
          <a:bodyPr/>
          <a:lstStyle/>
          <a:p>
            <a:fld id="{39667345-2558-425A-8533-9BFDBCE15005}" type="datetime1">
              <a:rPr lang="en-US" smtClean="0"/>
              <a:t>3/1/2022</a:t>
            </a:fld>
            <a:endParaRPr lang="en-US" dirty="0"/>
          </a:p>
        </p:txBody>
      </p:sp>
      <p:sp>
        <p:nvSpPr>
          <p:cNvPr id="3" name="Footer Placeholder 2">
            <a:extLst>
              <a:ext uri="{FF2B5EF4-FFF2-40B4-BE49-F238E27FC236}">
                <a16:creationId xmlns:a16="http://schemas.microsoft.com/office/drawing/2014/main" id="{C8FFE408-BA6D-4880-95BD-496964E8AE7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A79FFA3-2F67-45AE-A653-0D36672677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87064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68D5C-C62F-4B70-8D77-E0B85F504C17}"/>
              </a:ext>
            </a:extLst>
          </p:cNvPr>
          <p:cNvSpPr>
            <a:spLocks noGrp="1"/>
          </p:cNvSpPr>
          <p:nvPr>
            <p:ph type="title"/>
          </p:nvPr>
        </p:nvSpPr>
        <p:spPr>
          <a:xfrm>
            <a:off x="472381" y="660400"/>
            <a:ext cx="2211883" cy="2311400"/>
          </a:xfrm>
        </p:spPr>
        <p:txBody>
          <a:bodyPr anchor="b"/>
          <a:lstStyle>
            <a:lvl1pPr>
              <a:defRPr sz="18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0028D0A-6AAD-4C0C-BAF0-B880063B86CC}"/>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695084-AACB-4A38-9544-861357C0C4FF}"/>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EB9F1DB9-F9B2-4D5F-9D16-BFE3ACB64ECE}"/>
              </a:ext>
            </a:extLst>
          </p:cNvPr>
          <p:cNvSpPr>
            <a:spLocks noGrp="1"/>
          </p:cNvSpPr>
          <p:nvPr>
            <p:ph type="dt" sz="half" idx="10"/>
          </p:nvPr>
        </p:nvSpPr>
        <p:spPr/>
        <p:txBody>
          <a:bodyPr/>
          <a:lstStyle/>
          <a:p>
            <a:fld id="{92BEA474-078D-4E9B-9B14-09A87B19DC46}" type="datetime1">
              <a:rPr lang="en-US" smtClean="0"/>
              <a:t>3/1/2022</a:t>
            </a:fld>
            <a:endParaRPr lang="en-US" dirty="0"/>
          </a:p>
        </p:txBody>
      </p:sp>
      <p:sp>
        <p:nvSpPr>
          <p:cNvPr id="6" name="Footer Placeholder 5">
            <a:extLst>
              <a:ext uri="{FF2B5EF4-FFF2-40B4-BE49-F238E27FC236}">
                <a16:creationId xmlns:a16="http://schemas.microsoft.com/office/drawing/2014/main" id="{2347E28D-E109-4EA5-B9BD-8C0A4B329A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3007F52-A9AB-447D-AE73-39BC6A8E9BD7}"/>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19692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22ACB-4246-4FFD-9A16-A6A2B0778409}"/>
              </a:ext>
            </a:extLst>
          </p:cNvPr>
          <p:cNvSpPr>
            <a:spLocks noGrp="1"/>
          </p:cNvSpPr>
          <p:nvPr>
            <p:ph type="title"/>
          </p:nvPr>
        </p:nvSpPr>
        <p:spPr>
          <a:xfrm>
            <a:off x="472381" y="660400"/>
            <a:ext cx="2211883" cy="2311400"/>
          </a:xfrm>
        </p:spPr>
        <p:txBody>
          <a:bodyPr anchor="b"/>
          <a:lstStyle>
            <a:lvl1pPr>
              <a:defRPr sz="18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26B7610-0171-438B-8DB9-38B19D677059}"/>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a:p>
        </p:txBody>
      </p:sp>
      <p:sp>
        <p:nvSpPr>
          <p:cNvPr id="4" name="Text Placeholder 3">
            <a:extLst>
              <a:ext uri="{FF2B5EF4-FFF2-40B4-BE49-F238E27FC236}">
                <a16:creationId xmlns:a16="http://schemas.microsoft.com/office/drawing/2014/main" id="{EDEDA08F-0460-4EF5-8D17-8E39BB29E9BE}"/>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7D8AFF7E-A7B6-46CE-818D-81A2774DB2B3}"/>
              </a:ext>
            </a:extLst>
          </p:cNvPr>
          <p:cNvSpPr>
            <a:spLocks noGrp="1"/>
          </p:cNvSpPr>
          <p:nvPr>
            <p:ph type="dt" sz="half" idx="10"/>
          </p:nvPr>
        </p:nvSpPr>
        <p:spPr/>
        <p:txBody>
          <a:bodyPr/>
          <a:lstStyle/>
          <a:p>
            <a:fld id="{4907D986-8816-4272-A432-0437A28A9828}" type="datetime1">
              <a:rPr lang="en-US" smtClean="0"/>
              <a:t>3/1/2022</a:t>
            </a:fld>
            <a:endParaRPr lang="en-US" dirty="0"/>
          </a:p>
        </p:txBody>
      </p:sp>
      <p:sp>
        <p:nvSpPr>
          <p:cNvPr id="6" name="Footer Placeholder 5">
            <a:extLst>
              <a:ext uri="{FF2B5EF4-FFF2-40B4-BE49-F238E27FC236}">
                <a16:creationId xmlns:a16="http://schemas.microsoft.com/office/drawing/2014/main" id="{50499E77-EC77-45B2-A556-9A9F34EC25D6}"/>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AC119D35-746F-4F3A-9BDF-7FB09EEBBE3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50929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C9B037-262A-4ABA-B706-D6DB4A8FE74E}"/>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5BBA7E-D5A2-4F8E-B712-D825526C0760}"/>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5A3DA0-2E1A-4FED-B6AB-D2E645CE0C47}"/>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62D6E202-B606-4609-B914-27C9371A1F6D}" type="datetime1">
              <a:rPr lang="en-US" smtClean="0"/>
              <a:t>3/1/2022</a:t>
            </a:fld>
            <a:endParaRPr lang="en-US" dirty="0"/>
          </a:p>
        </p:txBody>
      </p:sp>
      <p:sp>
        <p:nvSpPr>
          <p:cNvPr id="5" name="Footer Placeholder 4">
            <a:extLst>
              <a:ext uri="{FF2B5EF4-FFF2-40B4-BE49-F238E27FC236}">
                <a16:creationId xmlns:a16="http://schemas.microsoft.com/office/drawing/2014/main" id="{2D8F2B9E-D604-4D85-BCB7-FEB226E4D47F}"/>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5147F8C-F0EE-4250-AF44-A2A702569F59}"/>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422120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diagramLayout" Target="../diagrams/layout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Data" Target="../diagrams/data2.xml"/><Relationship Id="rId2" Type="http://schemas.openxmlformats.org/officeDocument/2006/relationships/chart" Target="../charts/chart1.xml"/><Relationship Id="rId16" Type="http://schemas.microsoft.com/office/2007/relationships/diagramDrawing" Target="../diagrams/drawing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6.svg"/><Relationship Id="rId5" Type="http://schemas.openxmlformats.org/officeDocument/2006/relationships/diagramQuickStyle" Target="../diagrams/quickStyle1.xml"/><Relationship Id="rId15" Type="http://schemas.openxmlformats.org/officeDocument/2006/relationships/diagramColors" Target="../diagrams/colors2.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svg"/><Relationship Id="rId1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6.svg"/><Relationship Id="rId18" Type="http://schemas.openxmlformats.org/officeDocument/2006/relationships/image" Target="../media/image41.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5.png"/><Relationship Id="rId17" Type="http://schemas.openxmlformats.org/officeDocument/2006/relationships/image" Target="../media/image40.svg"/><Relationship Id="rId2" Type="http://schemas.openxmlformats.org/officeDocument/2006/relationships/chart" Target="../charts/chart2.xm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32.svg"/><Relationship Id="rId11" Type="http://schemas.openxmlformats.org/officeDocument/2006/relationships/chart" Target="../charts/chart5.xml"/><Relationship Id="rId5" Type="http://schemas.openxmlformats.org/officeDocument/2006/relationships/image" Target="../media/image31.png"/><Relationship Id="rId15" Type="http://schemas.openxmlformats.org/officeDocument/2006/relationships/image" Target="../media/image38.svg"/><Relationship Id="rId10" Type="http://schemas.openxmlformats.org/officeDocument/2006/relationships/chart" Target="../charts/chart4.xml"/><Relationship Id="rId19" Type="http://schemas.openxmlformats.org/officeDocument/2006/relationships/image" Target="../media/image42.svg"/><Relationship Id="rId4" Type="http://schemas.openxmlformats.org/officeDocument/2006/relationships/image" Target="../media/image30.svg"/><Relationship Id="rId9" Type="http://schemas.openxmlformats.org/officeDocument/2006/relationships/chart" Target="../charts/chart3.xml"/><Relationship Id="rId14"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BEBE9E-3042-4A96-9B67-649DD9BFB60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361950" y="1305136"/>
            <a:ext cx="6148006" cy="4103794"/>
          </a:xfrm>
          <a:prstGeom prst="rect">
            <a:avLst/>
          </a:prstGeom>
        </p:spPr>
      </p:pic>
      <p:sp>
        <p:nvSpPr>
          <p:cNvPr id="2" name="Title 1">
            <a:extLst>
              <a:ext uri="{FF2B5EF4-FFF2-40B4-BE49-F238E27FC236}">
                <a16:creationId xmlns:a16="http://schemas.microsoft.com/office/drawing/2014/main" id="{3FFFC4C7-C27C-4ECD-9087-38F26ECABCBB}"/>
              </a:ext>
            </a:extLst>
          </p:cNvPr>
          <p:cNvSpPr>
            <a:spLocks noGrp="1"/>
          </p:cNvSpPr>
          <p:nvPr>
            <p:ph type="ctrTitle"/>
          </p:nvPr>
        </p:nvSpPr>
        <p:spPr>
          <a:xfrm>
            <a:off x="900112" y="6637970"/>
            <a:ext cx="5094288" cy="1591630"/>
          </a:xfrm>
          <a:solidFill>
            <a:srgbClr val="FFFFFF"/>
          </a:solidFill>
          <a:ln w="38100">
            <a:solidFill>
              <a:srgbClr val="404040"/>
            </a:solidFill>
            <a:miter lim="800000"/>
          </a:ln>
        </p:spPr>
        <p:txBody>
          <a:bodyPr anchor="ctr">
            <a:normAutofit/>
          </a:bodyPr>
          <a:lstStyle/>
          <a:p>
            <a:r>
              <a:rPr lang="en-GB" sz="3300" dirty="0">
                <a:solidFill>
                  <a:srgbClr val="404040"/>
                </a:solidFill>
              </a:rPr>
              <a:t>Empty Homes </a:t>
            </a:r>
            <a:br>
              <a:rPr lang="en-GB" sz="3300" dirty="0">
                <a:solidFill>
                  <a:srgbClr val="404040"/>
                </a:solidFill>
              </a:rPr>
            </a:br>
            <a:r>
              <a:rPr lang="en-GB" sz="3300" dirty="0">
                <a:solidFill>
                  <a:srgbClr val="404040"/>
                </a:solidFill>
              </a:rPr>
              <a:t>Survey of Owners</a:t>
            </a:r>
            <a:br>
              <a:rPr lang="en-GB" sz="3300" dirty="0">
                <a:solidFill>
                  <a:srgbClr val="404040"/>
                </a:solidFill>
              </a:rPr>
            </a:br>
            <a:r>
              <a:rPr lang="en-GB" sz="3300" dirty="0">
                <a:solidFill>
                  <a:srgbClr val="404040"/>
                </a:solidFill>
              </a:rPr>
              <a:t>July 2021</a:t>
            </a:r>
          </a:p>
        </p:txBody>
      </p:sp>
      <p:pic>
        <p:nvPicPr>
          <p:cNvPr id="7" name="Picture 6" descr="Graphical user interface, application&#10;&#10;Description automatically generated">
            <a:extLst>
              <a:ext uri="{FF2B5EF4-FFF2-40B4-BE49-F238E27FC236}">
                <a16:creationId xmlns:a16="http://schemas.microsoft.com/office/drawing/2014/main" id="{C3587DAD-0457-4C0C-BE92-70EAB2B39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234" y="76096"/>
            <a:ext cx="2274032" cy="1113278"/>
          </a:xfrm>
          <a:prstGeom prst="rect">
            <a:avLst/>
          </a:prstGeom>
        </p:spPr>
      </p:pic>
      <p:sp>
        <p:nvSpPr>
          <p:cNvPr id="8" name="TextBox 7">
            <a:extLst>
              <a:ext uri="{FF2B5EF4-FFF2-40B4-BE49-F238E27FC236}">
                <a16:creationId xmlns:a16="http://schemas.microsoft.com/office/drawing/2014/main" id="{4D7BA326-75E9-4E77-BD9E-1BF63C69E302}"/>
              </a:ext>
            </a:extLst>
          </p:cNvPr>
          <p:cNvSpPr txBox="1"/>
          <p:nvPr/>
        </p:nvSpPr>
        <p:spPr>
          <a:xfrm>
            <a:off x="641684" y="433137"/>
            <a:ext cx="3449053" cy="369332"/>
          </a:xfrm>
          <a:prstGeom prst="rect">
            <a:avLst/>
          </a:prstGeom>
          <a:noFill/>
        </p:spPr>
        <p:txBody>
          <a:bodyPr wrap="square" rtlCol="0">
            <a:spAutoFit/>
          </a:bodyPr>
          <a:lstStyle/>
          <a:p>
            <a:r>
              <a:rPr lang="en-GB" dirty="0"/>
              <a:t>Appendix B</a:t>
            </a:r>
          </a:p>
        </p:txBody>
      </p:sp>
    </p:spTree>
    <p:extLst>
      <p:ext uri="{BB962C8B-B14F-4D97-AF65-F5344CB8AC3E}">
        <p14:creationId xmlns:p14="http://schemas.microsoft.com/office/powerpoint/2010/main" val="2375837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A9FD-FF76-4EE4-AB69-2295A63DDA86}"/>
              </a:ext>
            </a:extLst>
          </p:cNvPr>
          <p:cNvSpPr>
            <a:spLocks noGrp="1"/>
          </p:cNvSpPr>
          <p:nvPr>
            <p:ph type="title"/>
          </p:nvPr>
        </p:nvSpPr>
        <p:spPr>
          <a:xfrm>
            <a:off x="471488" y="398142"/>
            <a:ext cx="5841630" cy="666715"/>
          </a:xfrm>
        </p:spPr>
        <p:style>
          <a:lnRef idx="3">
            <a:schemeClr val="lt1"/>
          </a:lnRef>
          <a:fillRef idx="1">
            <a:schemeClr val="accent2"/>
          </a:fillRef>
          <a:effectRef idx="1">
            <a:schemeClr val="accent2"/>
          </a:effectRef>
          <a:fontRef idx="minor">
            <a:schemeClr val="lt1"/>
          </a:fontRef>
        </p:style>
        <p:txBody>
          <a:bodyPr>
            <a:normAutofit/>
          </a:bodyPr>
          <a:lstStyle/>
          <a:p>
            <a:r>
              <a:rPr lang="en-GB" b="1" dirty="0"/>
              <a:t>Empty homes survey July 2021</a:t>
            </a:r>
          </a:p>
        </p:txBody>
      </p:sp>
      <p:sp>
        <p:nvSpPr>
          <p:cNvPr id="3" name="Content Placeholder 2">
            <a:extLst>
              <a:ext uri="{FF2B5EF4-FFF2-40B4-BE49-F238E27FC236}">
                <a16:creationId xmlns:a16="http://schemas.microsoft.com/office/drawing/2014/main" id="{8B1EE5FC-444B-4119-BC74-854176A889EA}"/>
              </a:ext>
            </a:extLst>
          </p:cNvPr>
          <p:cNvSpPr>
            <a:spLocks noGrp="1"/>
          </p:cNvSpPr>
          <p:nvPr>
            <p:ph idx="1"/>
          </p:nvPr>
        </p:nvSpPr>
        <p:spPr>
          <a:xfrm>
            <a:off x="389187" y="1332995"/>
            <a:ext cx="6079625" cy="7598062"/>
          </a:xfrm>
        </p:spPr>
        <p:txBody>
          <a:bodyPr>
            <a:normAutofit/>
          </a:bodyPr>
          <a:lstStyle/>
          <a:p>
            <a:pPr marL="0" indent="0">
              <a:buNone/>
            </a:pPr>
            <a:r>
              <a:rPr lang="en-GB" sz="1200" b="1" dirty="0"/>
              <a:t>Number of responses</a:t>
            </a:r>
          </a:p>
          <a:p>
            <a:r>
              <a:rPr lang="en-GB" sz="1200" dirty="0"/>
              <a:t>Letters were sent to all owners of properties registered with council tax as empty and unfurnished.</a:t>
            </a:r>
          </a:p>
          <a:p>
            <a:r>
              <a:rPr lang="en-GB" sz="1200" dirty="0"/>
              <a:t>279 responses have been received as at 21/07/2021, that is over 30% response rate.</a:t>
            </a:r>
          </a:p>
          <a:p>
            <a:r>
              <a:rPr lang="en-GB" sz="1200" dirty="0"/>
              <a:t>When asked ‘Are you still the owner of the property?’, 27% of respondents answered ‘No’, they are no longer the owner of the property.</a:t>
            </a:r>
          </a:p>
          <a:p>
            <a:r>
              <a:rPr lang="en-GB" sz="1200" dirty="0"/>
              <a:t>Of the 70% that do still own the property, the answer to ‘Is the property still empty?’ 40% state ‘no’ the property is no longer empty.</a:t>
            </a:r>
          </a:p>
          <a:p>
            <a:r>
              <a:rPr lang="en-GB" sz="1200" dirty="0"/>
              <a:t>The results are from the 122 respondents that do still own an empty property.</a:t>
            </a:r>
          </a:p>
          <a:p>
            <a:endParaRPr lang="en-GB" sz="1200" dirty="0"/>
          </a:p>
          <a:p>
            <a:pPr marL="0" indent="0">
              <a:buNone/>
            </a:pPr>
            <a:r>
              <a:rPr lang="en-GB" sz="1200" b="1" dirty="0"/>
              <a:t>Why are only 44% of the responses actually empty properties?</a:t>
            </a:r>
          </a:p>
          <a:p>
            <a:r>
              <a:rPr lang="en-GB" sz="1200" dirty="0"/>
              <a:t>Council tax undergo a yearly review of empty property owners, asking them to confirm the property is still empty and that they are still the owner.</a:t>
            </a:r>
          </a:p>
          <a:p>
            <a:r>
              <a:rPr lang="en-GB" sz="1200" dirty="0"/>
              <a:t>Our website has an online form to be able to report changes to your council tax account</a:t>
            </a:r>
          </a:p>
          <a:p>
            <a:r>
              <a:rPr lang="en-GB" sz="1200" dirty="0"/>
              <a:t>Our online portal ‘My South Cambs’ enables residents to manage their council tax accounts online.  </a:t>
            </a:r>
          </a:p>
          <a:p>
            <a:pPr marL="0" indent="0">
              <a:buNone/>
            </a:pPr>
            <a:r>
              <a:rPr lang="en-GB" sz="1200" b="1" dirty="0"/>
              <a:t>Possible reasons</a:t>
            </a:r>
          </a:p>
          <a:p>
            <a:r>
              <a:rPr lang="en-GB" sz="1200" dirty="0"/>
              <a:t>The council tax charge does not change until the property is empty over 2 years.</a:t>
            </a:r>
          </a:p>
          <a:p>
            <a:r>
              <a:rPr lang="en-GB" sz="1200" dirty="0"/>
              <a:t>The last 18 months of dealing with a pandemic means people may have had other priorities or other issues to deal with.</a:t>
            </a:r>
          </a:p>
          <a:p>
            <a:endParaRPr lang="en-GB" sz="1200" dirty="0"/>
          </a:p>
          <a:p>
            <a:pPr marL="0" indent="0">
              <a:buNone/>
            </a:pPr>
            <a:r>
              <a:rPr lang="en-GB" sz="1200" b="1" dirty="0"/>
              <a:t>Conclusions from the survey results</a:t>
            </a:r>
          </a:p>
          <a:p>
            <a:r>
              <a:rPr lang="en-GB" sz="1200" dirty="0"/>
              <a:t>The main reason for properties remaining empty are that it is on the market to be sold or it is being repaired or renovated.  When asked if the costs of repairs is a factor in the property remaining empty, over 85% said ‘No’.  Costs were not a factor in the property remaining empty.  </a:t>
            </a:r>
          </a:p>
          <a:p>
            <a:r>
              <a:rPr lang="en-GB" sz="1200" dirty="0"/>
              <a:t>When asked ‘which services might encourage you to bring your property back into use’ only 12% responded to Grants for renovations.  79% of respondents answered ‘None’.</a:t>
            </a:r>
          </a:p>
          <a:p>
            <a:r>
              <a:rPr lang="en-GB" sz="1200" dirty="0"/>
              <a:t>This indicates that money is not the main reason these properties are remaining empty and the majority of owners are not interested in services to help them bring them back into use.</a:t>
            </a:r>
          </a:p>
          <a:p>
            <a:r>
              <a:rPr lang="en-GB" sz="1200" dirty="0"/>
              <a:t>The number of empty homes has also still risen despite the rise in council tax charges on homes empty over 2 years.  This is another indicator that money is not an incentive for empty home owners to bring their properties back into use.</a:t>
            </a:r>
          </a:p>
        </p:txBody>
      </p:sp>
    </p:spTree>
    <p:extLst>
      <p:ext uri="{BB962C8B-B14F-4D97-AF65-F5344CB8AC3E}">
        <p14:creationId xmlns:p14="http://schemas.microsoft.com/office/powerpoint/2010/main" val="3889272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descr="Pie chart with percentages to show results of why properties are currently empty">
            <a:extLst>
              <a:ext uri="{FF2B5EF4-FFF2-40B4-BE49-F238E27FC236}">
                <a16:creationId xmlns:a16="http://schemas.microsoft.com/office/drawing/2014/main" id="{5D7C7017-F35F-445D-A09C-FCB6C51CFC74}"/>
              </a:ext>
            </a:extLst>
          </p:cNvPr>
          <p:cNvGraphicFramePr>
            <a:graphicFrameLocks/>
          </p:cNvGraphicFramePr>
          <p:nvPr>
            <p:extLst>
              <p:ext uri="{D42A27DB-BD31-4B8C-83A1-F6EECF244321}">
                <p14:modId xmlns:p14="http://schemas.microsoft.com/office/powerpoint/2010/main" val="2153836475"/>
              </p:ext>
            </p:extLst>
          </p:nvPr>
        </p:nvGraphicFramePr>
        <p:xfrm>
          <a:off x="314797" y="275771"/>
          <a:ext cx="6316118" cy="35830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descr="Picture chart showing the condition the property is in.&#10;">
            <a:extLst>
              <a:ext uri="{FF2B5EF4-FFF2-40B4-BE49-F238E27FC236}">
                <a16:creationId xmlns:a16="http://schemas.microsoft.com/office/drawing/2014/main" id="{072332D5-87A3-4891-AFBB-5C19099E0C78}"/>
              </a:ext>
            </a:extLst>
          </p:cNvPr>
          <p:cNvGraphicFramePr/>
          <p:nvPr>
            <p:extLst>
              <p:ext uri="{D42A27DB-BD31-4B8C-83A1-F6EECF244321}">
                <p14:modId xmlns:p14="http://schemas.microsoft.com/office/powerpoint/2010/main" val="3562987817"/>
              </p:ext>
            </p:extLst>
          </p:nvPr>
        </p:nvGraphicFramePr>
        <p:xfrm>
          <a:off x="-901864" y="4141046"/>
          <a:ext cx="5321669" cy="5632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Graphic 12" descr="For Sale with solid fill">
            <a:extLst>
              <a:ext uri="{FF2B5EF4-FFF2-40B4-BE49-F238E27FC236}">
                <a16:creationId xmlns:a16="http://schemas.microsoft.com/office/drawing/2014/main" id="{2ACDC522-58F2-4BB8-B093-D2CD978E72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34072" y="1077073"/>
            <a:ext cx="990237" cy="990237"/>
          </a:xfrm>
          <a:prstGeom prst="rect">
            <a:avLst/>
          </a:prstGeom>
        </p:spPr>
      </p:pic>
      <p:pic>
        <p:nvPicPr>
          <p:cNvPr id="15" name="Graphic 14" descr="Hammer with solid fill">
            <a:extLst>
              <a:ext uri="{FF2B5EF4-FFF2-40B4-BE49-F238E27FC236}">
                <a16:creationId xmlns:a16="http://schemas.microsoft.com/office/drawing/2014/main" id="{FB0ED992-8206-42D2-BD8E-7AB02DFDD1C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94751" y="2232298"/>
            <a:ext cx="645443" cy="645443"/>
          </a:xfrm>
          <a:prstGeom prst="rect">
            <a:avLst/>
          </a:prstGeom>
        </p:spPr>
      </p:pic>
      <p:graphicFrame>
        <p:nvGraphicFramePr>
          <p:cNvPr id="19" name="Diagram 18" descr="Picture chart showing the results of how owners became responsible for their empty home.">
            <a:extLst>
              <a:ext uri="{FF2B5EF4-FFF2-40B4-BE49-F238E27FC236}">
                <a16:creationId xmlns:a16="http://schemas.microsoft.com/office/drawing/2014/main" id="{A5948B2C-96DC-4C18-A9F0-C66082623011}"/>
              </a:ext>
            </a:extLst>
          </p:cNvPr>
          <p:cNvGraphicFramePr/>
          <p:nvPr>
            <p:extLst>
              <p:ext uri="{D42A27DB-BD31-4B8C-83A1-F6EECF244321}">
                <p14:modId xmlns:p14="http://schemas.microsoft.com/office/powerpoint/2010/main" val="2321182773"/>
              </p:ext>
            </p:extLst>
          </p:nvPr>
        </p:nvGraphicFramePr>
        <p:xfrm>
          <a:off x="2912563" y="4803453"/>
          <a:ext cx="3945437" cy="457335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0" name="TextBox 19" descr="Results of the empty homes survey">
            <a:extLst>
              <a:ext uri="{FF2B5EF4-FFF2-40B4-BE49-F238E27FC236}">
                <a16:creationId xmlns:a16="http://schemas.microsoft.com/office/drawing/2014/main" id="{944F927B-C974-4AF5-8C29-97A4309C1061}"/>
              </a:ext>
            </a:extLst>
          </p:cNvPr>
          <p:cNvSpPr txBox="1"/>
          <p:nvPr/>
        </p:nvSpPr>
        <p:spPr>
          <a:xfrm>
            <a:off x="3472856" y="3968991"/>
            <a:ext cx="314465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How did you come to own the empty property?</a:t>
            </a:r>
          </a:p>
        </p:txBody>
      </p:sp>
      <p:sp>
        <p:nvSpPr>
          <p:cNvPr id="21" name="TextBox 20">
            <a:extLst>
              <a:ext uri="{FF2B5EF4-FFF2-40B4-BE49-F238E27FC236}">
                <a16:creationId xmlns:a16="http://schemas.microsoft.com/office/drawing/2014/main" id="{AC79FDA0-60C4-4D06-8BDE-0729A5CDFE1E}"/>
              </a:ext>
            </a:extLst>
          </p:cNvPr>
          <p:cNvSpPr txBox="1"/>
          <p:nvPr/>
        </p:nvSpPr>
        <p:spPr>
          <a:xfrm>
            <a:off x="534905" y="3963720"/>
            <a:ext cx="2448129"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What condition is the </a:t>
            </a:r>
          </a:p>
          <a:p>
            <a:pPr algn="ctr"/>
            <a:r>
              <a:rPr lang="en-GB" sz="1600" b="1" dirty="0">
                <a:latin typeface="Arial" panose="020B0604020202020204" pitchFamily="34" charset="0"/>
                <a:cs typeface="Arial" panose="020B0604020202020204" pitchFamily="34" charset="0"/>
              </a:rPr>
              <a:t>property in?</a:t>
            </a:r>
          </a:p>
        </p:txBody>
      </p:sp>
    </p:spTree>
    <p:extLst>
      <p:ext uri="{BB962C8B-B14F-4D97-AF65-F5344CB8AC3E}">
        <p14:creationId xmlns:p14="http://schemas.microsoft.com/office/powerpoint/2010/main" val="1931552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descr="Pie chart with icons and percentages">
            <a:extLst>
              <a:ext uri="{FF2B5EF4-FFF2-40B4-BE49-F238E27FC236}">
                <a16:creationId xmlns:a16="http://schemas.microsoft.com/office/drawing/2014/main" id="{6C3522BD-E9AD-4531-9D42-E571C2F86F30}"/>
              </a:ext>
            </a:extLst>
          </p:cNvPr>
          <p:cNvGraphicFramePr>
            <a:graphicFrameLocks/>
          </p:cNvGraphicFramePr>
          <p:nvPr>
            <p:extLst>
              <p:ext uri="{D42A27DB-BD31-4B8C-83A1-F6EECF244321}">
                <p14:modId xmlns:p14="http://schemas.microsoft.com/office/powerpoint/2010/main" val="3375505300"/>
              </p:ext>
            </p:extLst>
          </p:nvPr>
        </p:nvGraphicFramePr>
        <p:xfrm>
          <a:off x="69878" y="256997"/>
          <a:ext cx="4279826" cy="3719580"/>
        </p:xfrm>
        <a:graphic>
          <a:graphicData uri="http://schemas.openxmlformats.org/drawingml/2006/chart">
            <c:chart xmlns:c="http://schemas.openxmlformats.org/drawingml/2006/chart" xmlns:r="http://schemas.openxmlformats.org/officeDocument/2006/relationships" r:id="rId2"/>
          </a:graphicData>
        </a:graphic>
      </p:graphicFrame>
      <p:pic>
        <p:nvPicPr>
          <p:cNvPr id="6" name="Graphic 5" descr="Couch with solid fill">
            <a:extLst>
              <a:ext uri="{FF2B5EF4-FFF2-40B4-BE49-F238E27FC236}">
                <a16:creationId xmlns:a16="http://schemas.microsoft.com/office/drawing/2014/main" id="{E378A178-1B72-423B-9447-E11D8DC6DD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8956" y="2754744"/>
            <a:ext cx="761669" cy="687252"/>
          </a:xfrm>
          <a:prstGeom prst="rect">
            <a:avLst/>
          </a:prstGeom>
        </p:spPr>
      </p:pic>
      <p:pic>
        <p:nvPicPr>
          <p:cNvPr id="8" name="Graphic 7" descr="Key with solid fill">
            <a:extLst>
              <a:ext uri="{FF2B5EF4-FFF2-40B4-BE49-F238E27FC236}">
                <a16:creationId xmlns:a16="http://schemas.microsoft.com/office/drawing/2014/main" id="{A729246B-F81A-45B7-8B45-6051F0AA89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20140" y="1583012"/>
            <a:ext cx="602908" cy="602908"/>
          </a:xfrm>
          <a:prstGeom prst="rect">
            <a:avLst/>
          </a:prstGeom>
        </p:spPr>
      </p:pic>
      <p:pic>
        <p:nvPicPr>
          <p:cNvPr id="13" name="Graphic 12" descr="Sign with solid fill">
            <a:extLst>
              <a:ext uri="{FF2B5EF4-FFF2-40B4-BE49-F238E27FC236}">
                <a16:creationId xmlns:a16="http://schemas.microsoft.com/office/drawing/2014/main" id="{25B8B683-A1FE-4D68-8D9D-885BD98426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64488" y="1305763"/>
            <a:ext cx="914400" cy="914400"/>
          </a:xfrm>
          <a:prstGeom prst="rect">
            <a:avLst/>
          </a:prstGeom>
        </p:spPr>
      </p:pic>
      <p:graphicFrame>
        <p:nvGraphicFramePr>
          <p:cNvPr id="18" name="Chart 17" descr="Bar chart with number results">
            <a:extLst>
              <a:ext uri="{FF2B5EF4-FFF2-40B4-BE49-F238E27FC236}">
                <a16:creationId xmlns:a16="http://schemas.microsoft.com/office/drawing/2014/main" id="{7373FBB4-0569-44CF-B382-47ACE8326DC4}"/>
              </a:ext>
            </a:extLst>
          </p:cNvPr>
          <p:cNvGraphicFramePr>
            <a:graphicFrameLocks/>
          </p:cNvGraphicFramePr>
          <p:nvPr>
            <p:extLst>
              <p:ext uri="{D42A27DB-BD31-4B8C-83A1-F6EECF244321}">
                <p14:modId xmlns:p14="http://schemas.microsoft.com/office/powerpoint/2010/main" val="1151172592"/>
              </p:ext>
            </p:extLst>
          </p:nvPr>
        </p:nvGraphicFramePr>
        <p:xfrm>
          <a:off x="4349703" y="152758"/>
          <a:ext cx="2364996" cy="420915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0" name="Chart 19" descr="Clustered bar chart with question results listed">
            <a:extLst>
              <a:ext uri="{FF2B5EF4-FFF2-40B4-BE49-F238E27FC236}">
                <a16:creationId xmlns:a16="http://schemas.microsoft.com/office/drawing/2014/main" id="{0AD3EA69-E5F9-4DEF-8A72-467CFFF32877}"/>
              </a:ext>
            </a:extLst>
          </p:cNvPr>
          <p:cNvGraphicFramePr>
            <a:graphicFrameLocks/>
          </p:cNvGraphicFramePr>
          <p:nvPr>
            <p:extLst>
              <p:ext uri="{D42A27DB-BD31-4B8C-83A1-F6EECF244321}">
                <p14:modId xmlns:p14="http://schemas.microsoft.com/office/powerpoint/2010/main" val="1159168531"/>
              </p:ext>
            </p:extLst>
          </p:nvPr>
        </p:nvGraphicFramePr>
        <p:xfrm>
          <a:off x="324293" y="7003692"/>
          <a:ext cx="6124354" cy="274955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1" name="Chart 20" descr="Bar chart and icons of issues caused by empty homes">
            <a:extLst>
              <a:ext uri="{FF2B5EF4-FFF2-40B4-BE49-F238E27FC236}">
                <a16:creationId xmlns:a16="http://schemas.microsoft.com/office/drawing/2014/main" id="{C3E0E870-C022-452F-814E-0C8FD835F9D8}"/>
              </a:ext>
            </a:extLst>
          </p:cNvPr>
          <p:cNvGraphicFramePr>
            <a:graphicFrameLocks/>
          </p:cNvGraphicFramePr>
          <p:nvPr>
            <p:extLst>
              <p:ext uri="{D42A27DB-BD31-4B8C-83A1-F6EECF244321}">
                <p14:modId xmlns:p14="http://schemas.microsoft.com/office/powerpoint/2010/main" val="3148533188"/>
              </p:ext>
            </p:extLst>
          </p:nvPr>
        </p:nvGraphicFramePr>
        <p:xfrm>
          <a:off x="0" y="4588900"/>
          <a:ext cx="6837364" cy="2162175"/>
        </p:xfrm>
        <a:graphic>
          <a:graphicData uri="http://schemas.openxmlformats.org/drawingml/2006/chart">
            <c:chart xmlns:c="http://schemas.openxmlformats.org/drawingml/2006/chart" xmlns:r="http://schemas.openxmlformats.org/officeDocument/2006/relationships" r:id="rId11"/>
          </a:graphicData>
        </a:graphic>
      </p:graphicFrame>
      <p:pic>
        <p:nvPicPr>
          <p:cNvPr id="15" name="Graphic 14" descr="Close with solid fill">
            <a:extLst>
              <a:ext uri="{FF2B5EF4-FFF2-40B4-BE49-F238E27FC236}">
                <a16:creationId xmlns:a16="http://schemas.microsoft.com/office/drawing/2014/main" id="{5D6A3139-C1F1-4CF4-BE13-B073D3966D8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91447" y="4724400"/>
            <a:ext cx="457200" cy="457200"/>
          </a:xfrm>
          <a:prstGeom prst="rect">
            <a:avLst/>
          </a:prstGeom>
        </p:spPr>
      </p:pic>
      <p:pic>
        <p:nvPicPr>
          <p:cNvPr id="23" name="Graphic 22" descr="Coins with solid fill">
            <a:extLst>
              <a:ext uri="{FF2B5EF4-FFF2-40B4-BE49-F238E27FC236}">
                <a16:creationId xmlns:a16="http://schemas.microsoft.com/office/drawing/2014/main" id="{24784E6E-B3AA-43CF-AFA4-3DD80620357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24293" y="5080591"/>
            <a:ext cx="457200" cy="457200"/>
          </a:xfrm>
          <a:prstGeom prst="rect">
            <a:avLst/>
          </a:prstGeom>
        </p:spPr>
      </p:pic>
      <p:pic>
        <p:nvPicPr>
          <p:cNvPr id="25" name="Graphic 24" descr="Garden Tools with solid fill">
            <a:extLst>
              <a:ext uri="{FF2B5EF4-FFF2-40B4-BE49-F238E27FC236}">
                <a16:creationId xmlns:a16="http://schemas.microsoft.com/office/drawing/2014/main" id="{3B7DC63E-4DFD-4F79-9DBA-6CE29BAE9C2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209790" y="5080591"/>
            <a:ext cx="457200" cy="457200"/>
          </a:xfrm>
          <a:prstGeom prst="rect">
            <a:avLst/>
          </a:prstGeom>
        </p:spPr>
      </p:pic>
      <p:pic>
        <p:nvPicPr>
          <p:cNvPr id="27" name="Graphic 26" descr="Graffiti Spray with solid fill">
            <a:extLst>
              <a:ext uri="{FF2B5EF4-FFF2-40B4-BE49-F238E27FC236}">
                <a16:creationId xmlns:a16="http://schemas.microsoft.com/office/drawing/2014/main" id="{FF84A09E-F31E-48F6-B01A-C2C3AE94138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121103" y="5080591"/>
            <a:ext cx="457200" cy="457200"/>
          </a:xfrm>
          <a:prstGeom prst="rect">
            <a:avLst/>
          </a:prstGeom>
        </p:spPr>
      </p:pic>
    </p:spTree>
    <p:extLst>
      <p:ext uri="{BB962C8B-B14F-4D97-AF65-F5344CB8AC3E}">
        <p14:creationId xmlns:p14="http://schemas.microsoft.com/office/powerpoint/2010/main" val="480484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3352B-FE49-48CE-82A2-7A1236DBFCF7}"/>
              </a:ext>
            </a:extLst>
          </p:cNvPr>
          <p:cNvSpPr>
            <a:spLocks noGrp="1"/>
          </p:cNvSpPr>
          <p:nvPr>
            <p:ph type="title"/>
          </p:nvPr>
        </p:nvSpPr>
        <p:spPr>
          <a:xfrm>
            <a:off x="471487" y="383708"/>
            <a:ext cx="5915025" cy="760126"/>
          </a:xfrm>
        </p:spPr>
        <p:style>
          <a:lnRef idx="3">
            <a:schemeClr val="lt1"/>
          </a:lnRef>
          <a:fillRef idx="1">
            <a:schemeClr val="accent2"/>
          </a:fillRef>
          <a:effectRef idx="1">
            <a:schemeClr val="accent2"/>
          </a:effectRef>
          <a:fontRef idx="minor">
            <a:schemeClr val="lt1"/>
          </a:fontRef>
        </p:style>
        <p:txBody>
          <a:bodyPr/>
          <a:lstStyle/>
          <a:p>
            <a:r>
              <a:rPr lang="en-GB" dirty="0"/>
              <a:t>Empty homes in numbers  Oct 21</a:t>
            </a:r>
          </a:p>
        </p:txBody>
      </p:sp>
      <p:sp>
        <p:nvSpPr>
          <p:cNvPr id="3" name="Text Placeholder 2">
            <a:extLst>
              <a:ext uri="{FF2B5EF4-FFF2-40B4-BE49-F238E27FC236}">
                <a16:creationId xmlns:a16="http://schemas.microsoft.com/office/drawing/2014/main" id="{7503859B-9FFE-461E-8199-07F8600CE5DB}"/>
              </a:ext>
            </a:extLst>
          </p:cNvPr>
          <p:cNvSpPr>
            <a:spLocks noGrp="1"/>
          </p:cNvSpPr>
          <p:nvPr>
            <p:ph type="body" idx="1"/>
          </p:nvPr>
        </p:nvSpPr>
        <p:spPr>
          <a:xfrm>
            <a:off x="704874" y="5510992"/>
            <a:ext cx="1701921" cy="779002"/>
          </a:xfrm>
        </p:spPr>
        <p:txBody>
          <a:bodyPr>
            <a:normAutofit fontScale="70000" lnSpcReduction="20000"/>
          </a:bodyPr>
          <a:lstStyle/>
          <a:p>
            <a:pPr algn="ctr"/>
            <a:r>
              <a:rPr lang="en-GB" sz="1700" dirty="0">
                <a:solidFill>
                  <a:schemeClr val="accent1"/>
                </a:solidFill>
              </a:rPr>
              <a:t>Empty Over 6 months</a:t>
            </a:r>
          </a:p>
          <a:p>
            <a:pPr algn="ctr"/>
            <a:r>
              <a:rPr lang="en-GB" sz="5700" b="1" dirty="0">
                <a:solidFill>
                  <a:schemeClr val="accent1"/>
                </a:solidFill>
              </a:rPr>
              <a:t>663</a:t>
            </a:r>
          </a:p>
        </p:txBody>
      </p:sp>
      <p:sp>
        <p:nvSpPr>
          <p:cNvPr id="5" name="Text Placeholder 4">
            <a:extLst>
              <a:ext uri="{FF2B5EF4-FFF2-40B4-BE49-F238E27FC236}">
                <a16:creationId xmlns:a16="http://schemas.microsoft.com/office/drawing/2014/main" id="{53ED567C-C778-4A5B-8D1F-AFA132AF88F5}"/>
              </a:ext>
            </a:extLst>
          </p:cNvPr>
          <p:cNvSpPr>
            <a:spLocks noGrp="1"/>
          </p:cNvSpPr>
          <p:nvPr>
            <p:ph type="body" sz="quarter" idx="3"/>
          </p:nvPr>
        </p:nvSpPr>
        <p:spPr>
          <a:xfrm>
            <a:off x="4002553" y="5340248"/>
            <a:ext cx="1684824" cy="914400"/>
          </a:xfrm>
        </p:spPr>
        <p:txBody>
          <a:bodyPr>
            <a:normAutofit fontScale="70000" lnSpcReduction="20000"/>
          </a:bodyPr>
          <a:lstStyle/>
          <a:p>
            <a:pPr algn="ctr"/>
            <a:r>
              <a:rPr lang="en-GB" sz="1700" dirty="0">
                <a:solidFill>
                  <a:schemeClr val="accent2"/>
                </a:solidFill>
              </a:rPr>
              <a:t>Empty over 2 years</a:t>
            </a:r>
          </a:p>
          <a:p>
            <a:pPr algn="ctr"/>
            <a:r>
              <a:rPr lang="en-GB" sz="5700" b="1" dirty="0">
                <a:solidFill>
                  <a:schemeClr val="accent2"/>
                </a:solidFill>
              </a:rPr>
              <a:t>207</a:t>
            </a:r>
          </a:p>
        </p:txBody>
      </p:sp>
      <p:sp>
        <p:nvSpPr>
          <p:cNvPr id="11" name="Text Placeholder 2">
            <a:extLst>
              <a:ext uri="{FF2B5EF4-FFF2-40B4-BE49-F238E27FC236}">
                <a16:creationId xmlns:a16="http://schemas.microsoft.com/office/drawing/2014/main" id="{FFC29BA8-88C2-4A02-AE48-07FC0AC7458B}"/>
              </a:ext>
            </a:extLst>
          </p:cNvPr>
          <p:cNvSpPr txBox="1">
            <a:spLocks/>
          </p:cNvSpPr>
          <p:nvPr/>
        </p:nvSpPr>
        <p:spPr>
          <a:xfrm>
            <a:off x="4002553" y="7595525"/>
            <a:ext cx="2077003" cy="919143"/>
          </a:xfrm>
          <a:prstGeom prst="rect">
            <a:avLst/>
          </a:prstGeom>
        </p:spPr>
        <p:txBody>
          <a:bodyPr vert="horz" lIns="91440" tIns="45720" rIns="91440" bIns="45720" rtlCol="0" anchor="b">
            <a:normAutofit fontScale="25000" lnSpcReduction="20000"/>
          </a:bodyPr>
          <a:lstStyle>
            <a:lvl1pPr marL="0" indent="0" algn="l" defTabSz="514350" rtl="0" eaLnBrk="1" latinLnBrk="0" hangingPunct="1">
              <a:lnSpc>
                <a:spcPct val="100000"/>
              </a:lnSpc>
              <a:spcBef>
                <a:spcPts val="750"/>
              </a:spcBef>
              <a:buClr>
                <a:schemeClr val="accent1"/>
              </a:buClr>
              <a:buSzPct val="100000"/>
              <a:buFont typeface="Arial" panose="020B0604020202020204" pitchFamily="34" charset="0"/>
              <a:buNone/>
              <a:defRPr sz="1650" b="0" kern="1200" cap="all" baseline="0">
                <a:solidFill>
                  <a:schemeClr val="accent1"/>
                </a:solidFill>
                <a:effectLst/>
                <a:latin typeface="+mn-lt"/>
                <a:ea typeface="+mn-ea"/>
                <a:cs typeface="+mn-cs"/>
              </a:defRPr>
            </a:lvl1pPr>
            <a:lvl2pPr marL="257175" indent="0" algn="l" defTabSz="514350" rtl="0" eaLnBrk="1" latinLnBrk="0" hangingPunct="1">
              <a:lnSpc>
                <a:spcPct val="120000"/>
              </a:lnSpc>
              <a:spcBef>
                <a:spcPts val="375"/>
              </a:spcBef>
              <a:buClr>
                <a:schemeClr val="accent1"/>
              </a:buClr>
              <a:buSzPct val="100000"/>
              <a:buFont typeface="Arial" panose="020B0604020202020204" pitchFamily="34" charset="0"/>
              <a:buNone/>
              <a:defRPr sz="1125" b="1" kern="1200" cap="none" baseline="0">
                <a:solidFill>
                  <a:schemeClr val="tx1"/>
                </a:solidFill>
                <a:effectLst/>
                <a:latin typeface="+mn-lt"/>
                <a:ea typeface="+mn-ea"/>
                <a:cs typeface="+mn-cs"/>
              </a:defRPr>
            </a:lvl2pPr>
            <a:lvl3pPr marL="514350" indent="0" algn="l" defTabSz="514350" rtl="0" eaLnBrk="1" latinLnBrk="0" hangingPunct="1">
              <a:lnSpc>
                <a:spcPct val="120000"/>
              </a:lnSpc>
              <a:spcBef>
                <a:spcPts val="375"/>
              </a:spcBef>
              <a:buClr>
                <a:schemeClr val="accent1"/>
              </a:buClr>
              <a:buSzPct val="100000"/>
              <a:buFont typeface="Arial" panose="020B0604020202020204" pitchFamily="34" charset="0"/>
              <a:buNone/>
              <a:defRPr sz="1013" b="1" kern="1200" cap="none">
                <a:solidFill>
                  <a:schemeClr val="tx1"/>
                </a:solidFill>
                <a:effectLst/>
                <a:latin typeface="+mn-lt"/>
                <a:ea typeface="+mn-ea"/>
                <a:cs typeface="+mn-cs"/>
              </a:defRPr>
            </a:lvl3pPr>
            <a:lvl4pPr marL="771525" indent="0" algn="l" defTabSz="514350" rtl="0" eaLnBrk="1" latinLnBrk="0" hangingPunct="1">
              <a:lnSpc>
                <a:spcPct val="120000"/>
              </a:lnSpc>
              <a:spcBef>
                <a:spcPts val="375"/>
              </a:spcBef>
              <a:buClr>
                <a:schemeClr val="accent1"/>
              </a:buClr>
              <a:buSzPct val="100000"/>
              <a:buFont typeface="Arial" panose="020B0604020202020204" pitchFamily="34" charset="0"/>
              <a:buNone/>
              <a:defRPr sz="900" b="1" kern="1200" cap="none" baseline="0">
                <a:solidFill>
                  <a:schemeClr val="tx1"/>
                </a:solidFill>
                <a:effectLst/>
                <a:latin typeface="+mn-lt"/>
                <a:ea typeface="+mn-ea"/>
                <a:cs typeface="+mn-cs"/>
              </a:defRPr>
            </a:lvl4pPr>
            <a:lvl5pPr marL="1028700" indent="0" algn="l" defTabSz="514350" rtl="0" eaLnBrk="1" latinLnBrk="0" hangingPunct="1">
              <a:lnSpc>
                <a:spcPct val="120000"/>
              </a:lnSpc>
              <a:spcBef>
                <a:spcPts val="375"/>
              </a:spcBef>
              <a:buClr>
                <a:schemeClr val="accent1"/>
              </a:buClr>
              <a:buSzPct val="100000"/>
              <a:buFont typeface="Arial" panose="020B0604020202020204" pitchFamily="34" charset="0"/>
              <a:buNone/>
              <a:defRPr sz="900" b="1" kern="1200" cap="none">
                <a:solidFill>
                  <a:schemeClr val="tx1"/>
                </a:solidFill>
                <a:effectLst/>
                <a:latin typeface="+mn-lt"/>
                <a:ea typeface="+mn-ea"/>
                <a:cs typeface="+mn-cs"/>
              </a:defRPr>
            </a:lvl5pPr>
            <a:lvl6pPr marL="1285875" indent="0" algn="l" defTabSz="685800" rtl="0" eaLnBrk="1" latinLnBrk="0" hangingPunct="1">
              <a:lnSpc>
                <a:spcPct val="120000"/>
              </a:lnSpc>
              <a:spcBef>
                <a:spcPts val="375"/>
              </a:spcBef>
              <a:buClr>
                <a:schemeClr val="accent1"/>
              </a:buClr>
              <a:buSzPct val="100000"/>
              <a:buFont typeface="Arial" panose="020B0604020202020204" pitchFamily="34" charset="0"/>
              <a:buNone/>
              <a:defRPr sz="900" b="1" kern="1200">
                <a:solidFill>
                  <a:schemeClr val="tx1"/>
                </a:solidFill>
                <a:effectLst/>
                <a:latin typeface="+mn-lt"/>
                <a:ea typeface="+mn-ea"/>
                <a:cs typeface="+mn-cs"/>
              </a:defRPr>
            </a:lvl6pPr>
            <a:lvl7pPr marL="1543050" indent="0" algn="l" defTabSz="685800" rtl="0" eaLnBrk="1" latinLnBrk="0" hangingPunct="1">
              <a:lnSpc>
                <a:spcPct val="120000"/>
              </a:lnSpc>
              <a:spcBef>
                <a:spcPts val="375"/>
              </a:spcBef>
              <a:buClr>
                <a:schemeClr val="accent1"/>
              </a:buClr>
              <a:buSzPct val="100000"/>
              <a:buFont typeface="Arial" panose="020B0604020202020204" pitchFamily="34" charset="0"/>
              <a:buNone/>
              <a:defRPr sz="900" b="1" kern="1200">
                <a:solidFill>
                  <a:schemeClr val="tx1"/>
                </a:solidFill>
                <a:effectLst/>
                <a:latin typeface="+mn-lt"/>
                <a:ea typeface="+mn-ea"/>
                <a:cs typeface="+mn-cs"/>
              </a:defRPr>
            </a:lvl7pPr>
            <a:lvl8pPr marL="1800225" indent="0" algn="l" defTabSz="685800" rtl="0" eaLnBrk="1" latinLnBrk="0" hangingPunct="1">
              <a:lnSpc>
                <a:spcPct val="120000"/>
              </a:lnSpc>
              <a:spcBef>
                <a:spcPts val="375"/>
              </a:spcBef>
              <a:buClr>
                <a:schemeClr val="accent1"/>
              </a:buClr>
              <a:buSzPct val="100000"/>
              <a:buFont typeface="Arial" panose="020B0604020202020204" pitchFamily="34" charset="0"/>
              <a:buNone/>
              <a:defRPr sz="900" b="1" kern="1200" baseline="0">
                <a:solidFill>
                  <a:schemeClr val="tx1"/>
                </a:solidFill>
                <a:effectLst/>
                <a:latin typeface="+mn-lt"/>
                <a:ea typeface="+mn-ea"/>
                <a:cs typeface="+mn-cs"/>
              </a:defRPr>
            </a:lvl8pPr>
            <a:lvl9pPr marL="2057400" indent="0" algn="l" defTabSz="685800" rtl="0" eaLnBrk="1" latinLnBrk="0" hangingPunct="1">
              <a:lnSpc>
                <a:spcPct val="120000"/>
              </a:lnSpc>
              <a:spcBef>
                <a:spcPts val="375"/>
              </a:spcBef>
              <a:buClr>
                <a:schemeClr val="accent1"/>
              </a:buClr>
              <a:buSzPct val="100000"/>
              <a:buFont typeface="Arial" panose="020B0604020202020204" pitchFamily="34" charset="0"/>
              <a:buNone/>
              <a:defRPr sz="900" b="1" kern="1200" baseline="0">
                <a:solidFill>
                  <a:schemeClr val="tx1"/>
                </a:solidFill>
                <a:effectLst/>
                <a:latin typeface="+mn-lt"/>
                <a:ea typeface="+mn-ea"/>
                <a:cs typeface="+mn-cs"/>
              </a:defRPr>
            </a:lvl9pPr>
          </a:lstStyle>
          <a:p>
            <a:pPr algn="ctr"/>
            <a:r>
              <a:rPr lang="en-GB" sz="5600" b="1" cap="none" dirty="0">
                <a:solidFill>
                  <a:schemeClr val="accent4"/>
                </a:solidFill>
              </a:rPr>
              <a:t>Enquiries from the public</a:t>
            </a:r>
          </a:p>
          <a:p>
            <a:pPr algn="ctr"/>
            <a:r>
              <a:rPr lang="en-GB" sz="16000" b="1" cap="none" dirty="0">
                <a:solidFill>
                  <a:schemeClr val="accent4"/>
                </a:solidFill>
              </a:rPr>
              <a:t>10 </a:t>
            </a:r>
          </a:p>
        </p:txBody>
      </p:sp>
      <p:sp>
        <p:nvSpPr>
          <p:cNvPr id="12" name="Text Placeholder 2">
            <a:extLst>
              <a:ext uri="{FF2B5EF4-FFF2-40B4-BE49-F238E27FC236}">
                <a16:creationId xmlns:a16="http://schemas.microsoft.com/office/drawing/2014/main" id="{022C9B0B-1F4C-4C51-ABF5-1A2424C3F04D}"/>
              </a:ext>
            </a:extLst>
          </p:cNvPr>
          <p:cNvSpPr txBox="1">
            <a:spLocks/>
          </p:cNvSpPr>
          <p:nvPr/>
        </p:nvSpPr>
        <p:spPr>
          <a:xfrm>
            <a:off x="471486" y="7595525"/>
            <a:ext cx="2423783" cy="979719"/>
          </a:xfrm>
          <a:prstGeom prst="rect">
            <a:avLst/>
          </a:prstGeom>
        </p:spPr>
        <p:txBody>
          <a:bodyPr vert="horz" lIns="91440" tIns="45720" rIns="91440" bIns="45720" rtlCol="0" anchor="b">
            <a:normAutofit fontScale="92500" lnSpcReduction="10000"/>
          </a:bodyPr>
          <a:lstStyle>
            <a:lvl1pPr marL="0" indent="0" algn="l" defTabSz="514350" rtl="0" eaLnBrk="1" latinLnBrk="0" hangingPunct="1">
              <a:lnSpc>
                <a:spcPct val="100000"/>
              </a:lnSpc>
              <a:spcBef>
                <a:spcPts val="750"/>
              </a:spcBef>
              <a:buClr>
                <a:schemeClr val="accent1"/>
              </a:buClr>
              <a:buSzPct val="100000"/>
              <a:buFont typeface="Arial" panose="020B0604020202020204" pitchFamily="34" charset="0"/>
              <a:buNone/>
              <a:defRPr sz="1650" b="0" kern="1200" cap="all" baseline="0">
                <a:solidFill>
                  <a:schemeClr val="accent1"/>
                </a:solidFill>
                <a:effectLst/>
                <a:latin typeface="+mn-lt"/>
                <a:ea typeface="+mn-ea"/>
                <a:cs typeface="+mn-cs"/>
              </a:defRPr>
            </a:lvl1pPr>
            <a:lvl2pPr marL="257175" indent="0" algn="l" defTabSz="514350" rtl="0" eaLnBrk="1" latinLnBrk="0" hangingPunct="1">
              <a:lnSpc>
                <a:spcPct val="120000"/>
              </a:lnSpc>
              <a:spcBef>
                <a:spcPts val="375"/>
              </a:spcBef>
              <a:buClr>
                <a:schemeClr val="accent1"/>
              </a:buClr>
              <a:buSzPct val="100000"/>
              <a:buFont typeface="Arial" panose="020B0604020202020204" pitchFamily="34" charset="0"/>
              <a:buNone/>
              <a:defRPr sz="1125" b="1" kern="1200" cap="none" baseline="0">
                <a:solidFill>
                  <a:schemeClr val="tx1"/>
                </a:solidFill>
                <a:effectLst/>
                <a:latin typeface="+mn-lt"/>
                <a:ea typeface="+mn-ea"/>
                <a:cs typeface="+mn-cs"/>
              </a:defRPr>
            </a:lvl2pPr>
            <a:lvl3pPr marL="514350" indent="0" algn="l" defTabSz="514350" rtl="0" eaLnBrk="1" latinLnBrk="0" hangingPunct="1">
              <a:lnSpc>
                <a:spcPct val="120000"/>
              </a:lnSpc>
              <a:spcBef>
                <a:spcPts val="375"/>
              </a:spcBef>
              <a:buClr>
                <a:schemeClr val="accent1"/>
              </a:buClr>
              <a:buSzPct val="100000"/>
              <a:buFont typeface="Arial" panose="020B0604020202020204" pitchFamily="34" charset="0"/>
              <a:buNone/>
              <a:defRPr sz="1013" b="1" kern="1200" cap="none">
                <a:solidFill>
                  <a:schemeClr val="tx1"/>
                </a:solidFill>
                <a:effectLst/>
                <a:latin typeface="+mn-lt"/>
                <a:ea typeface="+mn-ea"/>
                <a:cs typeface="+mn-cs"/>
              </a:defRPr>
            </a:lvl3pPr>
            <a:lvl4pPr marL="771525" indent="0" algn="l" defTabSz="514350" rtl="0" eaLnBrk="1" latinLnBrk="0" hangingPunct="1">
              <a:lnSpc>
                <a:spcPct val="120000"/>
              </a:lnSpc>
              <a:spcBef>
                <a:spcPts val="375"/>
              </a:spcBef>
              <a:buClr>
                <a:schemeClr val="accent1"/>
              </a:buClr>
              <a:buSzPct val="100000"/>
              <a:buFont typeface="Arial" panose="020B0604020202020204" pitchFamily="34" charset="0"/>
              <a:buNone/>
              <a:defRPr sz="900" b="1" kern="1200" cap="none" baseline="0">
                <a:solidFill>
                  <a:schemeClr val="tx1"/>
                </a:solidFill>
                <a:effectLst/>
                <a:latin typeface="+mn-lt"/>
                <a:ea typeface="+mn-ea"/>
                <a:cs typeface="+mn-cs"/>
              </a:defRPr>
            </a:lvl4pPr>
            <a:lvl5pPr marL="1028700" indent="0" algn="l" defTabSz="514350" rtl="0" eaLnBrk="1" latinLnBrk="0" hangingPunct="1">
              <a:lnSpc>
                <a:spcPct val="120000"/>
              </a:lnSpc>
              <a:spcBef>
                <a:spcPts val="375"/>
              </a:spcBef>
              <a:buClr>
                <a:schemeClr val="accent1"/>
              </a:buClr>
              <a:buSzPct val="100000"/>
              <a:buFont typeface="Arial" panose="020B0604020202020204" pitchFamily="34" charset="0"/>
              <a:buNone/>
              <a:defRPr sz="900" b="1" kern="1200" cap="none">
                <a:solidFill>
                  <a:schemeClr val="tx1"/>
                </a:solidFill>
                <a:effectLst/>
                <a:latin typeface="+mn-lt"/>
                <a:ea typeface="+mn-ea"/>
                <a:cs typeface="+mn-cs"/>
              </a:defRPr>
            </a:lvl5pPr>
            <a:lvl6pPr marL="1285875" indent="0" algn="l" defTabSz="685800" rtl="0" eaLnBrk="1" latinLnBrk="0" hangingPunct="1">
              <a:lnSpc>
                <a:spcPct val="120000"/>
              </a:lnSpc>
              <a:spcBef>
                <a:spcPts val="375"/>
              </a:spcBef>
              <a:buClr>
                <a:schemeClr val="accent1"/>
              </a:buClr>
              <a:buSzPct val="100000"/>
              <a:buFont typeface="Arial" panose="020B0604020202020204" pitchFamily="34" charset="0"/>
              <a:buNone/>
              <a:defRPr sz="900" b="1" kern="1200">
                <a:solidFill>
                  <a:schemeClr val="tx1"/>
                </a:solidFill>
                <a:effectLst/>
                <a:latin typeface="+mn-lt"/>
                <a:ea typeface="+mn-ea"/>
                <a:cs typeface="+mn-cs"/>
              </a:defRPr>
            </a:lvl6pPr>
            <a:lvl7pPr marL="1543050" indent="0" algn="l" defTabSz="685800" rtl="0" eaLnBrk="1" latinLnBrk="0" hangingPunct="1">
              <a:lnSpc>
                <a:spcPct val="120000"/>
              </a:lnSpc>
              <a:spcBef>
                <a:spcPts val="375"/>
              </a:spcBef>
              <a:buClr>
                <a:schemeClr val="accent1"/>
              </a:buClr>
              <a:buSzPct val="100000"/>
              <a:buFont typeface="Arial" panose="020B0604020202020204" pitchFamily="34" charset="0"/>
              <a:buNone/>
              <a:defRPr sz="900" b="1" kern="1200">
                <a:solidFill>
                  <a:schemeClr val="tx1"/>
                </a:solidFill>
                <a:effectLst/>
                <a:latin typeface="+mn-lt"/>
                <a:ea typeface="+mn-ea"/>
                <a:cs typeface="+mn-cs"/>
              </a:defRPr>
            </a:lvl7pPr>
            <a:lvl8pPr marL="1800225" indent="0" algn="l" defTabSz="685800" rtl="0" eaLnBrk="1" latinLnBrk="0" hangingPunct="1">
              <a:lnSpc>
                <a:spcPct val="120000"/>
              </a:lnSpc>
              <a:spcBef>
                <a:spcPts val="375"/>
              </a:spcBef>
              <a:buClr>
                <a:schemeClr val="accent1"/>
              </a:buClr>
              <a:buSzPct val="100000"/>
              <a:buFont typeface="Arial" panose="020B0604020202020204" pitchFamily="34" charset="0"/>
              <a:buNone/>
              <a:defRPr sz="900" b="1" kern="1200" baseline="0">
                <a:solidFill>
                  <a:schemeClr val="tx1"/>
                </a:solidFill>
                <a:effectLst/>
                <a:latin typeface="+mn-lt"/>
                <a:ea typeface="+mn-ea"/>
                <a:cs typeface="+mn-cs"/>
              </a:defRPr>
            </a:lvl8pPr>
            <a:lvl9pPr marL="2057400" indent="0" algn="l" defTabSz="685800" rtl="0" eaLnBrk="1" latinLnBrk="0" hangingPunct="1">
              <a:lnSpc>
                <a:spcPct val="120000"/>
              </a:lnSpc>
              <a:spcBef>
                <a:spcPts val="375"/>
              </a:spcBef>
              <a:buClr>
                <a:schemeClr val="accent1"/>
              </a:buClr>
              <a:buSzPct val="100000"/>
              <a:buFont typeface="Arial" panose="020B0604020202020204" pitchFamily="34" charset="0"/>
              <a:buNone/>
              <a:defRPr sz="900" b="1" kern="1200" baseline="0">
                <a:solidFill>
                  <a:schemeClr val="tx1"/>
                </a:solidFill>
                <a:effectLst/>
                <a:latin typeface="+mn-lt"/>
                <a:ea typeface="+mn-ea"/>
                <a:cs typeface="+mn-cs"/>
              </a:defRPr>
            </a:lvl9pPr>
          </a:lstStyle>
          <a:p>
            <a:pPr algn="ctr"/>
            <a:r>
              <a:rPr lang="en-GB" sz="1600" b="1" cap="none" dirty="0">
                <a:solidFill>
                  <a:schemeClr val="accent6"/>
                </a:solidFill>
              </a:rPr>
              <a:t>Responses to survey </a:t>
            </a:r>
          </a:p>
          <a:p>
            <a:pPr algn="ctr"/>
            <a:r>
              <a:rPr lang="en-GB" sz="4300" b="1" dirty="0">
                <a:solidFill>
                  <a:schemeClr val="accent6"/>
                </a:solidFill>
              </a:rPr>
              <a:t>279</a:t>
            </a:r>
          </a:p>
        </p:txBody>
      </p:sp>
      <p:pic>
        <p:nvPicPr>
          <p:cNvPr id="14" name="Graphic 13" descr="Home with solid fill">
            <a:extLst>
              <a:ext uri="{FF2B5EF4-FFF2-40B4-BE49-F238E27FC236}">
                <a16:creationId xmlns:a16="http://schemas.microsoft.com/office/drawing/2014/main" id="{1A66D5A1-D91D-465D-8BFD-76CB66348D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87765" y="4479177"/>
            <a:ext cx="914400" cy="914400"/>
          </a:xfrm>
          <a:prstGeom prst="rect">
            <a:avLst/>
          </a:prstGeom>
        </p:spPr>
      </p:pic>
      <p:pic>
        <p:nvPicPr>
          <p:cNvPr id="16" name="Graphic 15" descr="House with solid fill">
            <a:extLst>
              <a:ext uri="{FF2B5EF4-FFF2-40B4-BE49-F238E27FC236}">
                <a16:creationId xmlns:a16="http://schemas.microsoft.com/office/drawing/2014/main" id="{7A08A74C-C38F-48DB-A375-9E70E0AE6B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8635" y="4470552"/>
            <a:ext cx="914400" cy="914400"/>
          </a:xfrm>
          <a:prstGeom prst="rect">
            <a:avLst/>
          </a:prstGeom>
        </p:spPr>
      </p:pic>
      <p:pic>
        <p:nvPicPr>
          <p:cNvPr id="20" name="Graphic 19" descr="Clipboard Mixed with solid fill">
            <a:extLst>
              <a:ext uri="{FF2B5EF4-FFF2-40B4-BE49-F238E27FC236}">
                <a16:creationId xmlns:a16="http://schemas.microsoft.com/office/drawing/2014/main" id="{7BF7C71A-8E70-4250-8265-BF4D9F0296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73591" y="6509243"/>
            <a:ext cx="914400" cy="914400"/>
          </a:xfrm>
          <a:prstGeom prst="rect">
            <a:avLst/>
          </a:prstGeom>
        </p:spPr>
      </p:pic>
      <p:pic>
        <p:nvPicPr>
          <p:cNvPr id="22" name="Graphic 21" descr="Customer review with solid fill">
            <a:extLst>
              <a:ext uri="{FF2B5EF4-FFF2-40B4-BE49-F238E27FC236}">
                <a16:creationId xmlns:a16="http://schemas.microsoft.com/office/drawing/2014/main" id="{0882CFB6-398F-454D-B07F-79D70B5719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84936" y="6509243"/>
            <a:ext cx="914400" cy="914400"/>
          </a:xfrm>
          <a:prstGeom prst="rect">
            <a:avLst/>
          </a:prstGeom>
        </p:spPr>
      </p:pic>
      <p:sp>
        <p:nvSpPr>
          <p:cNvPr id="13" name="Content Placeholder 2">
            <a:extLst>
              <a:ext uri="{FF2B5EF4-FFF2-40B4-BE49-F238E27FC236}">
                <a16:creationId xmlns:a16="http://schemas.microsoft.com/office/drawing/2014/main" id="{3E52D251-770F-4AFC-A639-2C7437724DCE}"/>
              </a:ext>
            </a:extLst>
          </p:cNvPr>
          <p:cNvSpPr txBox="1">
            <a:spLocks/>
          </p:cNvSpPr>
          <p:nvPr/>
        </p:nvSpPr>
        <p:spPr>
          <a:xfrm>
            <a:off x="471486" y="1113508"/>
            <a:ext cx="5915025" cy="2744744"/>
          </a:xfrm>
          <a:prstGeom prst="rect">
            <a:avLst/>
          </a:prstGeom>
        </p:spPr>
        <p:txBody>
          <a:bodyPr vert="horz" lIns="91440" tIns="45720" rIns="91440" bIns="45720" rtlCol="0" anchor="b">
            <a:normAutofit lnSpcReduction="10000"/>
          </a:bodyPr>
          <a:lstStyle>
            <a:lvl1pPr marL="0" indent="0" algn="l" defTabSz="514350" rtl="0" eaLnBrk="1" latinLnBrk="0" hangingPunct="1">
              <a:lnSpc>
                <a:spcPct val="90000"/>
              </a:lnSpc>
              <a:spcBef>
                <a:spcPts val="563"/>
              </a:spcBef>
              <a:buFont typeface="Arial" panose="020B0604020202020204" pitchFamily="34" charset="0"/>
              <a:buNone/>
              <a:defRPr sz="1350" b="1" kern="1200">
                <a:solidFill>
                  <a:schemeClr val="tx1"/>
                </a:solidFill>
                <a:latin typeface="+mn-lt"/>
                <a:ea typeface="+mn-ea"/>
                <a:cs typeface="+mn-cs"/>
              </a:defRPr>
            </a:lvl1pPr>
            <a:lvl2pPr marL="257175" indent="0" algn="l" defTabSz="514350" rtl="0" eaLnBrk="1" latinLnBrk="0" hangingPunct="1">
              <a:lnSpc>
                <a:spcPct val="90000"/>
              </a:lnSpc>
              <a:spcBef>
                <a:spcPts val="281"/>
              </a:spcBef>
              <a:buFont typeface="Arial" panose="020B0604020202020204" pitchFamily="34" charset="0"/>
              <a:buNone/>
              <a:defRPr sz="1125" b="1" kern="1200">
                <a:solidFill>
                  <a:schemeClr val="tx1"/>
                </a:solidFill>
                <a:latin typeface="+mn-lt"/>
                <a:ea typeface="+mn-ea"/>
                <a:cs typeface="+mn-cs"/>
              </a:defRPr>
            </a:lvl2pPr>
            <a:lvl3pPr marL="514350" indent="0" algn="l" defTabSz="514350" rtl="0" eaLnBrk="1" latinLnBrk="0" hangingPunct="1">
              <a:lnSpc>
                <a:spcPct val="90000"/>
              </a:lnSpc>
              <a:spcBef>
                <a:spcPts val="281"/>
              </a:spcBef>
              <a:buFont typeface="Arial" panose="020B0604020202020204" pitchFamily="34" charset="0"/>
              <a:buNone/>
              <a:defRPr sz="1013" b="1" kern="1200">
                <a:solidFill>
                  <a:schemeClr val="tx1"/>
                </a:solidFill>
                <a:latin typeface="+mn-lt"/>
                <a:ea typeface="+mn-ea"/>
                <a:cs typeface="+mn-cs"/>
              </a:defRPr>
            </a:lvl3pPr>
            <a:lvl4pPr marL="771525"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4pPr>
            <a:lvl5pPr marL="1028700"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5pPr>
            <a:lvl6pPr marL="1285875"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6pPr>
            <a:lvl7pPr marL="1543050"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7pPr>
            <a:lvl8pPr marL="1800225"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8pPr>
            <a:lvl9pPr marL="2057400" indent="0" algn="l" defTabSz="514350" rtl="0" eaLnBrk="1" latinLnBrk="0" hangingPunct="1">
              <a:lnSpc>
                <a:spcPct val="90000"/>
              </a:lnSpc>
              <a:spcBef>
                <a:spcPts val="281"/>
              </a:spcBef>
              <a:buFont typeface="Arial" panose="020B0604020202020204" pitchFamily="34" charset="0"/>
              <a:buNone/>
              <a:defRPr sz="900" b="1" kern="1200">
                <a:solidFill>
                  <a:schemeClr val="tx1"/>
                </a:solidFill>
                <a:latin typeface="+mn-lt"/>
                <a:ea typeface="+mn-ea"/>
                <a:cs typeface="+mn-cs"/>
              </a:defRPr>
            </a:lvl9pPr>
          </a:lstStyle>
          <a:p>
            <a:r>
              <a:rPr lang="en-GB" sz="1200" b="0" dirty="0"/>
              <a:t>Number of enquiries or complaints about an empty property - 5</a:t>
            </a:r>
          </a:p>
          <a:p>
            <a:r>
              <a:rPr lang="en-GB" sz="1200" dirty="0"/>
              <a:t>Action taken:</a:t>
            </a:r>
          </a:p>
          <a:p>
            <a:r>
              <a:rPr lang="en-GB" sz="1200" b="0" dirty="0"/>
              <a:t>Letters and a copy of our empty homes leaflet sent to the owners of the empty homes outlining the options available to them, such as our private sector leasing scheme.  Enquiries about pests or overgrown gardens passed to environmental health to investigate. </a:t>
            </a:r>
          </a:p>
          <a:p>
            <a:r>
              <a:rPr lang="en-GB" sz="1200" b="0" dirty="0"/>
              <a:t>Only one empty home owner has responded to the letters sent to explain that work is being done to the property to bring it back into use.</a:t>
            </a:r>
          </a:p>
          <a:p>
            <a:endParaRPr lang="en-GB" sz="1200" b="0" dirty="0"/>
          </a:p>
          <a:p>
            <a:r>
              <a:rPr lang="en-GB" sz="1200" b="0" dirty="0"/>
              <a:t>Number of enquiries from owners of an empty home about the reduced VAT government scheme – 5</a:t>
            </a:r>
          </a:p>
          <a:p>
            <a:r>
              <a:rPr lang="en-GB" sz="1200" dirty="0"/>
              <a:t>Action Taken:</a:t>
            </a:r>
          </a:p>
          <a:p>
            <a:r>
              <a:rPr lang="en-GB" sz="1200" b="0" dirty="0"/>
              <a:t>Confirmation sent to the owners that the property has been empty for 2 years or more to qualify for the reduced VAT rate of 5% on renovations and alterations.</a:t>
            </a:r>
          </a:p>
        </p:txBody>
      </p:sp>
    </p:spTree>
    <p:extLst>
      <p:ext uri="{BB962C8B-B14F-4D97-AF65-F5344CB8AC3E}">
        <p14:creationId xmlns:p14="http://schemas.microsoft.com/office/powerpoint/2010/main" val="1280598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1712</TotalTime>
  <Words>733</Words>
  <Application>Microsoft Office PowerPoint</Application>
  <PresentationFormat>A4 Paper (210x297 mm)</PresentationFormat>
  <Paragraphs>70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Empty Homes  Survey of Owners July 2021</vt:lpstr>
      <vt:lpstr>Empty homes survey July 2021</vt:lpstr>
      <vt:lpstr>PowerPoint Presentation</vt:lpstr>
      <vt:lpstr>PowerPoint Presentation</vt:lpstr>
      <vt:lpstr>Empty homes in numbers  Oct 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Empty Homes annual report</dc:title>
  <dc:creator>Manderson Gina</dc:creator>
  <cp:lastModifiedBy>Nicole Stimson</cp:lastModifiedBy>
  <cp:revision>28</cp:revision>
  <dcterms:created xsi:type="dcterms:W3CDTF">2021-07-20T08:51:05Z</dcterms:created>
  <dcterms:modified xsi:type="dcterms:W3CDTF">2022-03-01T16:24:50Z</dcterms:modified>
</cp:coreProperties>
</file>