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11" r:id="rId3"/>
  </p:sldMasterIdLst>
  <p:notesMasterIdLst>
    <p:notesMasterId r:id="rId34"/>
  </p:notesMasterIdLst>
  <p:sldIdLst>
    <p:sldId id="256" r:id="rId4"/>
    <p:sldId id="265" r:id="rId5"/>
    <p:sldId id="259" r:id="rId6"/>
    <p:sldId id="646" r:id="rId7"/>
    <p:sldId id="300" r:id="rId8"/>
    <p:sldId id="263" r:id="rId9"/>
    <p:sldId id="264" r:id="rId10"/>
    <p:sldId id="642" r:id="rId11"/>
    <p:sldId id="304" r:id="rId12"/>
    <p:sldId id="276" r:id="rId13"/>
    <p:sldId id="645" r:id="rId14"/>
    <p:sldId id="296" r:id="rId15"/>
    <p:sldId id="297" r:id="rId16"/>
    <p:sldId id="639" r:id="rId17"/>
    <p:sldId id="643" r:id="rId18"/>
    <p:sldId id="644" r:id="rId19"/>
    <p:sldId id="302" r:id="rId20"/>
    <p:sldId id="641" r:id="rId21"/>
    <p:sldId id="308" r:id="rId22"/>
    <p:sldId id="347" r:id="rId23"/>
    <p:sldId id="647" r:id="rId24"/>
    <p:sldId id="257" r:id="rId25"/>
    <p:sldId id="258" r:id="rId26"/>
    <p:sldId id="648" r:id="rId27"/>
    <p:sldId id="260" r:id="rId28"/>
    <p:sldId id="268" r:id="rId29"/>
    <p:sldId id="649" r:id="rId30"/>
    <p:sldId id="650" r:id="rId31"/>
    <p:sldId id="651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1" autoAdjust="0"/>
    <p:restoredTop sz="86443" autoAdjust="0"/>
  </p:normalViewPr>
  <p:slideViewPr>
    <p:cSldViewPr snapToGrid="0">
      <p:cViewPr varScale="1">
        <p:scale>
          <a:sx n="37" d="100"/>
          <a:sy n="37" d="100"/>
        </p:scale>
        <p:origin x="48" y="492"/>
      </p:cViewPr>
      <p:guideLst/>
    </p:cSldViewPr>
  </p:slideViewPr>
  <p:outlineViewPr>
    <p:cViewPr>
      <p:scale>
        <a:sx n="33" d="100"/>
        <a:sy n="33" d="100"/>
      </p:scale>
      <p:origin x="0" y="-82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3EFAB-3846-4AA7-9FC7-CE4EBEDCC9A5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59171-42C6-4E9A-A533-796914E41B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01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59171-42C6-4E9A-A533-796914E41B1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26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40F87-3D74-424F-BE67-F17DC27B17F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37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59171-42C6-4E9A-A533-796914E41B1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906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40F87-3D74-424F-BE67-F17DC27B17F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69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40F87-3D74-424F-BE67-F17DC27B17F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19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40F87-3D74-424F-BE67-F17DC27B17F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72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40F87-3D74-424F-BE67-F17DC27B17F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70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40F87-3D74-424F-BE67-F17DC27B17F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48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40F87-3D74-424F-BE67-F17DC27B17F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71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40F87-3D74-424F-BE67-F17DC27B17F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07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40F87-3D74-424F-BE67-F17DC27B17F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1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59171-42C6-4E9A-A533-796914E41B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642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03A4F8BD-319B-4EDA-9B88-B0157AE9ED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5EFEB7B-AA8F-47DA-8DC3-0FAAFC3CD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5B90C48-21D5-4010-A433-854AD085C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ED45AE3-F73D-46A9-A945-5308E54CF105}" type="slidenum">
              <a:rPr lang="en-GB" altLang="en-US" smtClean="0"/>
              <a:pPr/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63041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85B7A-C450-42B0-BE25-22AB4C7DEA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391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85B7A-C450-42B0-BE25-22AB4C7DEA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811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85B7A-C450-42B0-BE25-22AB4C7DEA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784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endParaRPr lang="en-US" b="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85B7A-C450-42B0-BE25-22AB4C7DEA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95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85B7A-C450-42B0-BE25-22AB4C7DEA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50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59171-42C6-4E9A-A533-796914E41B1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96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59171-42C6-4E9A-A533-796914E41B16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82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2446AA-6B18-4CDA-9708-9BDAD30150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73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59171-42C6-4E9A-A533-796914E41B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53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40F87-3D74-424F-BE67-F17DC27B17F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02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2446AA-6B18-4CDA-9708-9BDAD30150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90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2446AA-6B18-4CDA-9708-9BDAD30150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18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40F87-3D74-424F-BE67-F17DC27B17F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98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40F87-3D74-424F-BE67-F17DC27B17F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5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9D5F-016D-4B98-8092-834E19391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05FD4-9FEB-4488-A273-FBAF187AC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62B07-759A-49E2-B527-3D755699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830F-7F04-43ED-B126-4F9D8C287679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7E798-BFAC-4FC7-802D-7D0E4AD1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CB875-8938-4DB4-9051-6165428A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D37-8F65-45C8-A888-AD17AE9B83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21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4078-4A69-4470-B7B2-BB44BB4A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CEC24-D996-45A0-B1EF-5E2FCCDE3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953A1-76D4-4894-8BCA-69FB722A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830F-7F04-43ED-B126-4F9D8C287679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3AD8F-B871-4BC6-856F-5F66B32C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0E7E5-4361-4467-8A70-EB0F8FE7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D37-8F65-45C8-A888-AD17AE9B83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59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F1ED81-19EB-4382-AA12-06F26858B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149F9-B1FC-4B0F-9A47-37DDE4009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4B2A8-7B6C-497A-B13F-188CD8BDC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830F-7F04-43ED-B126-4F9D8C287679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F32AB-2E73-430C-B56C-1FEA471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B6C13-B908-4884-B952-77BBE8C7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D37-8F65-45C8-A888-AD17AE9B83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41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F5DF9CDF-A3DB-4862-810A-BAD238230F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1079500"/>
            <a:chOff x="0" y="0"/>
            <a:chExt cx="9144001" cy="108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C84B39-959A-4CC7-8989-FA70169AD319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/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E684A09A-3F5C-4011-9AD9-AB1827590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40959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4C71-8A8C-40EB-858C-4A0B6E2B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0F09E-6E0A-4337-BAF1-C117DDC79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F6B47-67E8-472F-9E01-95DA3AF7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0452-9AA4-4A6E-A91A-8F57A444789E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644DE-AC57-4155-B00B-4844DBE5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05896-0C6B-4407-95D5-C99C3E67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C825-9615-49E3-A647-D5B2209AB0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110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68053-48CC-45B2-9214-74228939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8D32-E0F3-4AAC-B6D4-441C347BE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18AC-327A-4012-B76E-202B5F71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0452-9AA4-4A6E-A91A-8F57A444789E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5A6F8-036C-4600-9B68-C0A6C867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A1033-004B-4A9B-B5F4-76C8C468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C825-9615-49E3-A647-D5B2209AB0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30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4DFE-C783-466D-A52F-DEF9E136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0F33B-FF6D-4D9C-90A4-090ECC8AC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66BA9-8579-46A8-8D35-7EB858D2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0452-9AA4-4A6E-A91A-8F57A444789E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D0A94-A2A1-44FA-8DE8-F4DC99E5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0C531-BFD6-4D20-B366-D39045E1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C825-9615-49E3-A647-D5B2209AB0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917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982F-BBA8-46C7-8822-446FD0D4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CAEEF-550D-4B42-A84E-459BB9F49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E81E8-E9EA-4876-BE07-7764E0F27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7EB63-EF0F-4E8C-80D0-73D19DCC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0452-9AA4-4A6E-A91A-8F57A444789E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D050E-1BA9-4B9B-B3A1-33081DA2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0A68F-BA6F-432E-9017-4CEA41D6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C825-9615-49E3-A647-D5B2209AB0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60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7137-880D-4AB8-96EB-58EC8C6A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6954-6D6B-4469-881A-A667EED71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67814-32DA-4178-847F-936D0D7B5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6314B-D3F6-4342-9128-C288FDCD3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CB9DC-4F46-4237-B5E4-E42A994EF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0DC291-74EE-4061-8E01-C9B69598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0452-9AA4-4A6E-A91A-8F57A444789E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B9841-67D6-4268-9ADB-2CBF8AA8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6722D-8C4D-4F52-8B69-6F7FDE2C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C825-9615-49E3-A647-D5B2209AB0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594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795A1-27A7-41EC-8B27-62AB1CB9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9D722-494A-4291-A8A6-6C1C2A2E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0452-9AA4-4A6E-A91A-8F57A444789E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3B6E-1CA1-436B-889F-4BBAF824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2BD79-E5BB-41A0-BD04-3C71D4FD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C825-9615-49E3-A647-D5B2209AB0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359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3EC0C-FDF3-4367-8EC6-FF8B3B53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0452-9AA4-4A6E-A91A-8F57A444789E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822D4-AFA0-4B57-A286-F6196E96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895C0-E928-4F99-A973-D151AC3C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C825-9615-49E3-A647-D5B2209AB0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43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5533-8FFA-444E-BBEF-8F4FC41E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37CCE-224A-4167-9827-06D2AE4AA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8991E-1517-49D4-945D-A0A75DF1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830F-7F04-43ED-B126-4F9D8C287679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46BC8-46BE-4113-B529-0ECA1021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6E7C6-3E26-4729-A403-81E81AF6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D37-8F65-45C8-A888-AD17AE9B83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982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D4F1-8A53-4504-93D2-52E29187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14F1B-F0FF-4193-A882-91220C6F9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5E782-A703-4D40-9FFD-9F015065B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1EF78-26F1-41EA-927B-6F02CFF2C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0452-9AA4-4A6E-A91A-8F57A444789E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3949B-C4D0-4629-9525-72E130CD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C40F6-804E-4DC7-A898-9CABBC4C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C825-9615-49E3-A647-D5B2209AB0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99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2737-F2F3-4D51-B832-9C4DE512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DE3FA5-6959-47C9-91D8-AEBBD7BF5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AB8E7-EB7F-45B1-9AF8-49F070AE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91956-76BF-447B-BA04-365ABA23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0452-9AA4-4A6E-A91A-8F57A444789E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1387E-8AD7-459E-951F-9E4A6411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79DFD-2699-445D-8B67-2BD57F41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C825-9615-49E3-A647-D5B2209AB0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07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FD9A-77A7-43E3-9D31-91BE6AA6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1C1D7-786F-499A-94CC-F4072E251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5C5B2-5F0E-4952-B1E8-F01D570B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0452-9AA4-4A6E-A91A-8F57A444789E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6E6B1-AFBF-45DE-9BB3-DC08FA98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7CDA7-A1DA-40EC-B2DD-422C817E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C825-9615-49E3-A647-D5B2209AB0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21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623C43-BBD2-4C13-BF4C-4C8AA9295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9A89F-E421-43CC-BF2B-AF51C48B6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2F9E0-DC49-49E3-81BC-B9913611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0452-9AA4-4A6E-A91A-8F57A444789E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3D389-E964-4ECB-BE46-1235732B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4CCE-1423-4617-BE2B-12506F3D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C825-9615-49E3-A647-D5B2209AB0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859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52942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13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24426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36009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45295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8115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5573-DF44-4405-A5A6-92B27E96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AE008-C010-4380-BCE8-00AF3FE82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2C989-012E-4418-BF54-610C3C85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830F-7F04-43ED-B126-4F9D8C287679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7FDF4-CD58-4D68-AC7E-CAB5872E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81D76-5D7A-4DCC-A912-B6954606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D37-8F65-45C8-A888-AD17AE9B83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730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45816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97374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32214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82887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94478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44976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5675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C0DD-21E2-4BA5-A3E1-43574C44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D8E-BECB-48EC-BFBA-43334A930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B1E2E-1E7F-459E-A29D-4DA64822A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99CA4-340C-40C7-999E-BDA0BA5B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830F-7F04-43ED-B126-4F9D8C287679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7FC95-7076-4144-906F-5DE8C14E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B31C5-954A-4002-B68E-12EDFFC6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D37-8F65-45C8-A888-AD17AE9B83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22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786C-1B91-4AB2-9263-542E8515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2713C-C2F5-4EC3-A766-AA8E37F8C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121B9-A708-43BC-8B90-199890C93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CEE0B7-15D8-49A7-ABDC-9F7F1267B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B34C72-3685-42EC-9594-3761711D1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669D3D-AB25-4DCD-887B-D8AB7592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830F-7F04-43ED-B126-4F9D8C287679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66EE8-9B99-4883-92D7-F3803ADA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E2740-D7F2-4E9B-A5C4-0BB66116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D37-8F65-45C8-A888-AD17AE9B83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38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7C74-E8D5-4A13-A4D5-C8B998FF7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39F8B-D39B-4EAC-97A1-7221AB21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830F-7F04-43ED-B126-4F9D8C287679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2F4A5-CA70-4165-98A9-259D2336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EFBDD-B6EB-419D-8FE6-54F39D61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D37-8F65-45C8-A888-AD17AE9B83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85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DEB2A-BF0A-468A-8367-10CDC191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830F-7F04-43ED-B126-4F9D8C287679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997D2-38AB-4E6B-81B7-6E698E3B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0C01-6388-4260-97EC-781839AE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D37-8F65-45C8-A888-AD17AE9B83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5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4139-11FC-4C46-BFA1-01520B34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197E9-38C5-4BF7-BD0C-52A46DAA8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0664D-5D00-4DFD-99A0-39F652712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B9FEC-11C0-4BDE-9BAF-6C625442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830F-7F04-43ED-B126-4F9D8C287679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66E74-269D-4E0E-A7F5-71958D8A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6962D-565E-4F1F-B25F-CDFDFB00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D37-8F65-45C8-A888-AD17AE9B83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1C0C-C7B4-4D6E-A0E7-EBD9B2FB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836E2-3005-4CA7-9916-17A59883F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499FC-E135-4E52-9EEA-F8C75C24C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16718-DA98-4E7E-8F62-F6545810D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830F-7F04-43ED-B126-4F9D8C287679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CE86D-1619-4068-9AD6-849CF2D4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0504B-CF59-4D5A-AFEB-35CBDEB3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D37-8F65-45C8-A888-AD17AE9B83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1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4116F-6E2C-49FC-8B38-56209268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A41F6-69D0-475B-98BE-3259E3DDB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C71C-B269-44D1-BC57-7D072B7B5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3830F-7F04-43ED-B126-4F9D8C287679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9F39-E90B-410C-8F32-D3DF64657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D019-036D-4A73-A0BE-FD944BEA0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02D37-8F65-45C8-A888-AD17AE9B83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9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D4D29-52E9-4935-84BE-6387EEE1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8390F-E250-4143-AD7C-27F97772F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DB1E8-9DCB-440E-B9A2-13C9174DF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20452-9AA4-4A6E-A91A-8F57A444789E}" type="datetimeFigureOut">
              <a:rPr lang="en-GB" smtClean="0"/>
              <a:t>10/06/2021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53A7A-ADBD-413F-981A-F545433AC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3219D-154B-462D-A06C-50327A56C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EC825-9615-49E3-A647-D5B2209AB01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A8530-3EB5-4C6E-AE8C-3EE1434C2A9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9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0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zcc@scambs.gov.u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mbs.gov.uk/zerocarbongra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dyer@scambs.gov.u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hyperlink" Target="mailto:Siobhan.mellon@scambs.gov.uk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portcambridgeshire.org.uk/find-fundin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cvs.org.uk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25DAE40-E714-4627-BA56-00C03F262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Title</a:t>
            </a:r>
            <a:r>
              <a:rPr lang="en-GB" baseline="0" dirty="0"/>
              <a:t> slide</a:t>
            </a:r>
            <a:endParaRPr lang="en-GB" dirty="0"/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3A492BDC-7F83-4F3D-ADA8-D059B41E49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Zero Carbon Communities logo containing a tree and SCDC logo&#10;Supporting your community in tackling the challenges we face&#10;Description automatically generated">
            <a:extLst>
              <a:ext uri="{FF2B5EF4-FFF2-40B4-BE49-F238E27FC236}">
                <a16:creationId xmlns:a16="http://schemas.microsoft.com/office/drawing/2014/main" id="{36182760-176F-4344-8D4E-D07E4B3FC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 descr="How to make a successful Zero Carbon Communities grant application&#10;">
            <a:extLst>
              <a:ext uri="{FF2B5EF4-FFF2-40B4-BE49-F238E27FC236}">
                <a16:creationId xmlns:a16="http://schemas.microsoft.com/office/drawing/2014/main" id="{2C661889-9F34-427A-B06A-365D33DAA3D4}"/>
              </a:ext>
            </a:extLst>
          </p:cNvPr>
          <p:cNvSpPr txBox="1"/>
          <p:nvPr/>
        </p:nvSpPr>
        <p:spPr>
          <a:xfrm>
            <a:off x="2315571" y="2949476"/>
            <a:ext cx="8043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make a successful Zero Carbon Communities grant application</a:t>
            </a:r>
            <a:endParaRPr lang="en-GB" sz="48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8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 descr="This year there will be three funding streams:">
            <a:extLst>
              <a:ext uri="{FF2B5EF4-FFF2-40B4-BE49-F238E27FC236}">
                <a16:creationId xmlns:a16="http://schemas.microsoft.com/office/drawing/2014/main" id="{2C52A388-C328-4762-BF35-8D98E44F951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200273" y="2020964"/>
            <a:ext cx="8113712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/>
            <a:r>
              <a:rPr lang="en-GB" alt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year there will be three funding streams:</a:t>
            </a:r>
          </a:p>
        </p:txBody>
      </p:sp>
      <p:sp>
        <p:nvSpPr>
          <p:cNvPr id="3076" name="TextBox 1" descr="Community buildings (40%)&#10;&#10;Nature (40%)&#10;&#10;Other Projects (20%)&#10;">
            <a:extLst>
              <a:ext uri="{FF2B5EF4-FFF2-40B4-BE49-F238E27FC236}">
                <a16:creationId xmlns:a16="http://schemas.microsoft.com/office/drawing/2014/main" id="{86877191-03A6-4179-9104-2979EC3B0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902" y="3662374"/>
            <a:ext cx="692132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</a:rPr>
              <a:t>Community buildings (40%)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3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</a:rPr>
              <a:t>Nature (40%)</a:t>
            </a: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3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</a:rPr>
              <a:t>Other Projects (20%)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 descr="Cartoon picture of trees">
            <a:extLst>
              <a:ext uri="{FF2B5EF4-FFF2-40B4-BE49-F238E27FC236}">
                <a16:creationId xmlns:a16="http://schemas.microsoft.com/office/drawing/2014/main" id="{2C58D27E-2C75-463F-81D3-7996BAB81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426" y="4639375"/>
            <a:ext cx="2076672" cy="1659734"/>
          </a:xfrm>
          <a:prstGeom prst="rect">
            <a:avLst/>
          </a:prstGeom>
        </p:spPr>
      </p:pic>
      <p:pic>
        <p:nvPicPr>
          <p:cNvPr id="5" name="Picture 4" descr="Cartoon of solar panels">
            <a:extLst>
              <a:ext uri="{FF2B5EF4-FFF2-40B4-BE49-F238E27FC236}">
                <a16:creationId xmlns:a16="http://schemas.microsoft.com/office/drawing/2014/main" id="{68543B34-1FEB-4588-81FE-85C34CAE7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940" y="3111693"/>
            <a:ext cx="2197286" cy="2197286"/>
          </a:xfrm>
          <a:prstGeom prst="rect">
            <a:avLst/>
          </a:prstGeom>
        </p:spPr>
      </p:pic>
      <p:pic>
        <p:nvPicPr>
          <p:cNvPr id="7" name="Picture 6" descr="Zero Carbon Communities logo containing a tree and SCDC logo&#10;Supporting your community in tackling the challenges we face" hidden="1">
            <a:extLst>
              <a:ext uri="{FF2B5EF4-FFF2-40B4-BE49-F238E27FC236}">
                <a16:creationId xmlns:a16="http://schemas.microsoft.com/office/drawing/2014/main" id="{2F8503FE-8E11-41D8-A65E-283A8303D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7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Achieving wider community engagement and behaviour change around climate change (33%)&#10;&#10;Reduced CO2 in the atmosphere (33%)&#10;&#10;Additional value (33%)&#10;">
            <a:extLst>
              <a:ext uri="{FF2B5EF4-FFF2-40B4-BE49-F238E27FC236}">
                <a16:creationId xmlns:a16="http://schemas.microsoft.com/office/drawing/2014/main" id="{27B972F5-6B2E-423C-A746-CD8B74D72C17}"/>
              </a:ext>
            </a:extLst>
          </p:cNvPr>
          <p:cNvSpPr txBox="1"/>
          <p:nvPr/>
        </p:nvSpPr>
        <p:spPr>
          <a:xfrm>
            <a:off x="204717" y="2993385"/>
            <a:ext cx="11987283" cy="351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indent="-7429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Achieving wider community engagement and behaviour change around climate change (33%)</a:t>
            </a:r>
          </a:p>
          <a:p>
            <a:pPr marL="1200150" indent="-7429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indent="-7429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Reduced CO2 in the atmosphere (33%)</a:t>
            </a:r>
          </a:p>
          <a:p>
            <a:pPr marL="1200150" indent="-7429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indent="-7429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value (33%)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44D7C-B300-4B7C-86BB-3369EF08BF5E}"/>
              </a:ext>
            </a:extLst>
          </p:cNvPr>
          <p:cNvSpPr txBox="1"/>
          <p:nvPr/>
        </p:nvSpPr>
        <p:spPr>
          <a:xfrm>
            <a:off x="1695734" y="1349278"/>
            <a:ext cx="6093724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Objectives: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0E3A6C79-F1F0-4A34-B8F1-00652FEE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55800"/>
          </a:xfrm>
          <a:prstGeom prst="rect">
            <a:avLst/>
          </a:prstGeom>
        </p:spPr>
      </p:pic>
      <p:sp>
        <p:nvSpPr>
          <p:cNvPr id="7" name="TextBox 6" descr="Objectives:&#10;">
            <a:extLst>
              <a:ext uri="{FF2B5EF4-FFF2-40B4-BE49-F238E27FC236}">
                <a16:creationId xmlns:a16="http://schemas.microsoft.com/office/drawing/2014/main" id="{96C560EF-6CDA-4625-A086-F3381A59811B}"/>
              </a:ext>
            </a:extLst>
          </p:cNvPr>
          <p:cNvSpPr txBox="1"/>
          <p:nvPr/>
        </p:nvSpPr>
        <p:spPr>
          <a:xfrm>
            <a:off x="1542197" y="2089872"/>
            <a:ext cx="5663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8247E1-9CDB-421D-A313-0DEAF97B07C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Objectives</a:t>
            </a:r>
            <a:r>
              <a:rPr lang="en-GB" baseline="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35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ommunity buildings">
            <a:extLst>
              <a:ext uri="{FF2B5EF4-FFF2-40B4-BE49-F238E27FC236}">
                <a16:creationId xmlns:a16="http://schemas.microsoft.com/office/drawing/2014/main" id="{B24DEEB1-A16D-4AF7-858D-94FA1E84B948}"/>
              </a:ext>
            </a:extLst>
          </p:cNvPr>
          <p:cNvSpPr txBox="1">
            <a:spLocks/>
          </p:cNvSpPr>
          <p:nvPr/>
        </p:nvSpPr>
        <p:spPr bwMode="auto">
          <a:xfrm>
            <a:off x="1028288" y="2375471"/>
            <a:ext cx="7772400" cy="9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buildings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GB" altLang="en-US" dirty="0">
              <a:solidFill>
                <a:srgbClr val="153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 descr="Energy conservation or efficiency measures &#10;&#10;Solar PV and/or battery storage system for solar PV&#10;">
            <a:extLst>
              <a:ext uri="{FF2B5EF4-FFF2-40B4-BE49-F238E27FC236}">
                <a16:creationId xmlns:a16="http://schemas.microsoft.com/office/drawing/2014/main" id="{9E9FCBB3-19D6-4B06-86F8-20064DE0C65E}"/>
              </a:ext>
            </a:extLst>
          </p:cNvPr>
          <p:cNvSpPr txBox="1"/>
          <p:nvPr/>
        </p:nvSpPr>
        <p:spPr>
          <a:xfrm>
            <a:off x="976989" y="2942017"/>
            <a:ext cx="5874188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conservation or efficiency measures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PV and/or battery storage system for solar PV</a:t>
            </a:r>
          </a:p>
        </p:txBody>
      </p:sp>
      <p:pic>
        <p:nvPicPr>
          <p:cNvPr id="7" name="Picture 6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DC0A1617-BDCF-4B8D-9F6B-02CD06DF4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55800"/>
          </a:xfrm>
          <a:prstGeom prst="rect">
            <a:avLst/>
          </a:prstGeom>
        </p:spPr>
      </p:pic>
      <p:pic>
        <p:nvPicPr>
          <p:cNvPr id="1027" name="Picture 1" descr="Energy hierarchy diagram-inverted pyramid showing energy conservation at the top, energy efficiency in the middle and renewable energy at the bottom">
            <a:extLst>
              <a:ext uri="{FF2B5EF4-FFF2-40B4-BE49-F238E27FC236}">
                <a16:creationId xmlns:a16="http://schemas.microsoft.com/office/drawing/2014/main" id="{015034DE-75E7-4ECE-B4F8-F3845BD19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77" y="3219547"/>
            <a:ext cx="5142650" cy="273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B091987E-4056-4D3A-AAF3-33870D56770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Community buildings</a:t>
            </a:r>
          </a:p>
        </p:txBody>
      </p:sp>
    </p:spTree>
    <p:extLst>
      <p:ext uri="{BB962C8B-B14F-4D97-AF65-F5344CB8AC3E}">
        <p14:creationId xmlns:p14="http://schemas.microsoft.com/office/powerpoint/2010/main" val="423586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Nature&#10;">
            <a:extLst>
              <a:ext uri="{FF2B5EF4-FFF2-40B4-BE49-F238E27FC236}">
                <a16:creationId xmlns:a16="http://schemas.microsoft.com/office/drawing/2014/main" id="{5A16ECE8-F438-458E-9BAD-322A1338B26C}"/>
              </a:ext>
            </a:extLst>
          </p:cNvPr>
          <p:cNvSpPr txBox="1"/>
          <p:nvPr/>
        </p:nvSpPr>
        <p:spPr>
          <a:xfrm>
            <a:off x="1067120" y="2659559"/>
            <a:ext cx="7438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</a:p>
        </p:txBody>
      </p:sp>
      <p:sp>
        <p:nvSpPr>
          <p:cNvPr id="3" name="TextBox 2" descr="Funding for a variety of tree-planting and other nature-based solutions to help combat climate change and increase biodiversity including project management and consultancy&#10;">
            <a:extLst>
              <a:ext uri="{FF2B5EF4-FFF2-40B4-BE49-F238E27FC236}">
                <a16:creationId xmlns:a16="http://schemas.microsoft.com/office/drawing/2014/main" id="{BF72D362-BA87-4802-B4CE-C15E505313C5}"/>
              </a:ext>
            </a:extLst>
          </p:cNvPr>
          <p:cNvSpPr txBox="1"/>
          <p:nvPr/>
        </p:nvSpPr>
        <p:spPr>
          <a:xfrm>
            <a:off x="1067120" y="3502229"/>
            <a:ext cx="7626504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Funding for a variety of tree-planting and other nature-based solutions to help combat climate change and increase biodiversity</a:t>
            </a:r>
            <a:r>
              <a:rPr lang="en-GB" sz="36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</a:t>
            </a:r>
            <a:r>
              <a:rPr lang="en-GB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ncluding project management and consultancy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artoon trees">
            <a:extLst>
              <a:ext uri="{FF2B5EF4-FFF2-40B4-BE49-F238E27FC236}">
                <a16:creationId xmlns:a16="http://schemas.microsoft.com/office/drawing/2014/main" id="{B4733FD6-5068-484C-9C82-F0982FFC4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768" y="3041756"/>
            <a:ext cx="2678752" cy="2140933"/>
          </a:xfrm>
          <a:prstGeom prst="rect">
            <a:avLst/>
          </a:prstGeom>
        </p:spPr>
      </p:pic>
      <p:pic>
        <p:nvPicPr>
          <p:cNvPr id="5" name="Picture 4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BBB45B6C-75A7-4656-ADDA-752B3CB80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4"/>
            <a:ext cx="12192000" cy="1955800"/>
          </a:xfrm>
          <a:prstGeom prst="rect">
            <a:avLst/>
          </a:prstGeom>
        </p:spPr>
      </p:pic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3D048ECF-0258-499C-80A4-E8DF632A8C3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Nature</a:t>
            </a:r>
          </a:p>
        </p:txBody>
      </p:sp>
    </p:spTree>
    <p:extLst>
      <p:ext uri="{BB962C8B-B14F-4D97-AF65-F5344CB8AC3E}">
        <p14:creationId xmlns:p14="http://schemas.microsoft.com/office/powerpoint/2010/main" val="40550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lanting of a landmark tree in a small open space&#10;Planting of a small tree population &#10;Community orchard project&#10;Community tree nursery project&#10;Community allotment project&#10;Creation or enhancement of a community nature area&#10;Small-scale restoration of peatland.&#10;Hedge or larger village-wide tree canopy project. &#10;">
            <a:extLst>
              <a:ext uri="{FF2B5EF4-FFF2-40B4-BE49-F238E27FC236}">
                <a16:creationId xmlns:a16="http://schemas.microsoft.com/office/drawing/2014/main" id="{BF0EEEB4-05C0-4B55-AA0A-6004823163E9}"/>
              </a:ext>
            </a:extLst>
          </p:cNvPr>
          <p:cNvSpPr txBox="1"/>
          <p:nvPr/>
        </p:nvSpPr>
        <p:spPr>
          <a:xfrm>
            <a:off x="1869743" y="2963482"/>
            <a:ext cx="97172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Planting of a landmark tree in a small open space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Planting of a small tree population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orchard project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tree nursery project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allotment project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Creation or enhancement of a community nature area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Small-scale restoration of peatland.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Hedge or larger village-wide tree canopy project.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357DAF4D-9710-4650-8253-3A48101FB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4"/>
            <a:ext cx="12192000" cy="1955800"/>
          </a:xfrm>
          <a:prstGeom prst="rect">
            <a:avLst/>
          </a:prstGeom>
        </p:spPr>
      </p:pic>
      <p:sp>
        <p:nvSpPr>
          <p:cNvPr id="5" name="TextBox 4" descr="Some examples to consider….&#10;">
            <a:extLst>
              <a:ext uri="{FF2B5EF4-FFF2-40B4-BE49-F238E27FC236}">
                <a16:creationId xmlns:a16="http://schemas.microsoft.com/office/drawing/2014/main" id="{D9C9F7BF-8258-4F6E-8CEE-89225A21E5D4}"/>
              </a:ext>
            </a:extLst>
          </p:cNvPr>
          <p:cNvSpPr txBox="1"/>
          <p:nvPr/>
        </p:nvSpPr>
        <p:spPr>
          <a:xfrm>
            <a:off x="1869743" y="2076367"/>
            <a:ext cx="8952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examples to consider….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475CC540-8151-4EC2-AC25-AD633756194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596856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ther projects&#10;">
            <a:extLst>
              <a:ext uri="{FF2B5EF4-FFF2-40B4-BE49-F238E27FC236}">
                <a16:creationId xmlns:a16="http://schemas.microsoft.com/office/drawing/2014/main" id="{0866252D-4D11-42F6-84E3-E634653B95D9}"/>
              </a:ext>
            </a:extLst>
          </p:cNvPr>
          <p:cNvSpPr txBox="1"/>
          <p:nvPr/>
        </p:nvSpPr>
        <p:spPr>
          <a:xfrm>
            <a:off x="1746422" y="2468980"/>
            <a:ext cx="7438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projects</a:t>
            </a:r>
          </a:p>
        </p:txBody>
      </p:sp>
      <p:pic>
        <p:nvPicPr>
          <p:cNvPr id="4" name="Picture 3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216A9A1C-05A1-4F63-8F2C-121054E7C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4"/>
            <a:ext cx="12192000" cy="1955800"/>
          </a:xfrm>
          <a:prstGeom prst="rect">
            <a:avLst/>
          </a:prstGeom>
        </p:spPr>
      </p:pic>
      <p:sp>
        <p:nvSpPr>
          <p:cNvPr id="2" name="TextBox 1" descr="Of interest are bold, ambitious and imaginative projects that are able to fulfil the given objectives to a high standard.&#10;">
            <a:extLst>
              <a:ext uri="{FF2B5EF4-FFF2-40B4-BE49-F238E27FC236}">
                <a16:creationId xmlns:a16="http://schemas.microsoft.com/office/drawing/2014/main" id="{E6421A41-74B2-4C13-B75F-429945112BE3}"/>
              </a:ext>
            </a:extLst>
          </p:cNvPr>
          <p:cNvSpPr txBox="1"/>
          <p:nvPr/>
        </p:nvSpPr>
        <p:spPr>
          <a:xfrm>
            <a:off x="1746422" y="3551831"/>
            <a:ext cx="9103548" cy="196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 interest are bold, ambitious and imaginative projects that are able to fulfil the given objectives to a high standard.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artoon bicycle">
            <a:extLst>
              <a:ext uri="{FF2B5EF4-FFF2-40B4-BE49-F238E27FC236}">
                <a16:creationId xmlns:a16="http://schemas.microsoft.com/office/drawing/2014/main" id="{011CA31F-958C-4DE8-B48F-5EB7C2C1A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547" y="2413124"/>
            <a:ext cx="1634334" cy="1642846"/>
          </a:xfrm>
          <a:prstGeom prst="rect">
            <a:avLst/>
          </a:prstGeom>
        </p:spPr>
      </p:pic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B98E124-2E26-40CC-A2A0-A2DE6C57AA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Other projects</a:t>
            </a:r>
          </a:p>
        </p:txBody>
      </p:sp>
    </p:spTree>
    <p:extLst>
      <p:ext uri="{BB962C8B-B14F-4D97-AF65-F5344CB8AC3E}">
        <p14:creationId xmlns:p14="http://schemas.microsoft.com/office/powerpoint/2010/main" val="403910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Examples:&#10;">
            <a:extLst>
              <a:ext uri="{FF2B5EF4-FFF2-40B4-BE49-F238E27FC236}">
                <a16:creationId xmlns:a16="http://schemas.microsoft.com/office/drawing/2014/main" id="{0866252D-4D11-42F6-84E3-E634653B95D9}"/>
              </a:ext>
            </a:extLst>
          </p:cNvPr>
          <p:cNvSpPr txBox="1"/>
          <p:nvPr/>
        </p:nvSpPr>
        <p:spPr>
          <a:xfrm>
            <a:off x="2892834" y="2102244"/>
            <a:ext cx="7438767" cy="82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4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  <a:endParaRPr lang="en-GB" sz="4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216A9A1C-05A1-4F63-8F2C-121054E7C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4"/>
            <a:ext cx="12192000" cy="1955800"/>
          </a:xfrm>
          <a:prstGeom prst="rect">
            <a:avLst/>
          </a:prstGeom>
        </p:spPr>
      </p:pic>
      <p:sp>
        <p:nvSpPr>
          <p:cNvPr id="2" name="TextBox 1" descr="Community initiatives and events that promote sustainable lifestyle choices&#10;Improvement to cycling infrastructure &#10;A project to promote cycling&#10;Waste reduction projects&#10;">
            <a:extLst>
              <a:ext uri="{FF2B5EF4-FFF2-40B4-BE49-F238E27FC236}">
                <a16:creationId xmlns:a16="http://schemas.microsoft.com/office/drawing/2014/main" id="{E6421A41-74B2-4C13-B75F-429945112BE3}"/>
              </a:ext>
            </a:extLst>
          </p:cNvPr>
          <p:cNvSpPr txBox="1"/>
          <p:nvPr/>
        </p:nvSpPr>
        <p:spPr>
          <a:xfrm>
            <a:off x="1514410" y="3046004"/>
            <a:ext cx="9540276" cy="322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initiatives and events that promote sustainable lifestyle choices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Improvement to cycling infrastructure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project to promote cycling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Waste reduction projects</a:t>
            </a:r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DD15C8E2-5864-46EA-9EBC-D2B352882E6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104458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Application process&#10;">
            <a:extLst>
              <a:ext uri="{FF2B5EF4-FFF2-40B4-BE49-F238E27FC236}">
                <a16:creationId xmlns:a16="http://schemas.microsoft.com/office/drawing/2014/main" id="{DB9907DF-8AD0-4BE1-AE97-5FFAE68F3C58}"/>
              </a:ext>
            </a:extLst>
          </p:cNvPr>
          <p:cNvSpPr txBox="1">
            <a:spLocks/>
          </p:cNvSpPr>
          <p:nvPr/>
        </p:nvSpPr>
        <p:spPr bwMode="auto">
          <a:xfrm>
            <a:off x="2265033" y="1701409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process</a:t>
            </a:r>
          </a:p>
        </p:txBody>
      </p:sp>
      <p:sp>
        <p:nvSpPr>
          <p:cNvPr id="5" name="TextBox 4" descr="We have made the application process easier&#10;&#10;You can choose one of our options or devise your own project&#10;&#10;You can apply for more than one project or apply to us again if you were successful in the past.&#10;&#10;All projects need to meet the objectives&#10;">
            <a:extLst>
              <a:ext uri="{FF2B5EF4-FFF2-40B4-BE49-F238E27FC236}">
                <a16:creationId xmlns:a16="http://schemas.microsoft.com/office/drawing/2014/main" id="{96B36634-BE71-44D5-AB80-67423EBE55D5}"/>
              </a:ext>
            </a:extLst>
          </p:cNvPr>
          <p:cNvSpPr txBox="1"/>
          <p:nvPr/>
        </p:nvSpPr>
        <p:spPr>
          <a:xfrm>
            <a:off x="501063" y="3087327"/>
            <a:ext cx="11189874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prstClr val="black"/>
                </a:solidFill>
                <a:latin typeface="Arial"/>
                <a:cs typeface="Arial"/>
              </a:rPr>
              <a:t>We have made the application process easier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choose one of our options or devise your own project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apply for more than one project or apply to us again if you were successful in the past.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projects need to meet the objectives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A1C48370-27B8-41DF-A51F-A2EF1E6B7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4"/>
            <a:ext cx="12192000" cy="1955800"/>
          </a:xfrm>
          <a:prstGeom prst="rect">
            <a:avLst/>
          </a:prstGeo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C33090D-33C4-420F-A8AA-C53D568DD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444909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Take time to read the guidance notes&#10;&#10;Remember that part-funding is looked upon favourably&#10;&#10;For funding less than £1,000,  you can apply to the Community Chest&#10;&#10;Discuss your project with us (optional). Email zcc@scambs.gov.uk &#10;">
            <a:extLst>
              <a:ext uri="{FF2B5EF4-FFF2-40B4-BE49-F238E27FC236}">
                <a16:creationId xmlns:a16="http://schemas.microsoft.com/office/drawing/2014/main" id="{B7CB6C72-205A-4B40-B0B4-658E454052D7}"/>
              </a:ext>
            </a:extLst>
          </p:cNvPr>
          <p:cNvSpPr txBox="1"/>
          <p:nvPr/>
        </p:nvSpPr>
        <p:spPr>
          <a:xfrm>
            <a:off x="655092" y="3365827"/>
            <a:ext cx="10563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time to read the guidance notes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part-funding is looked upon favourably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funding less than £1,000,  you can apply to the Community Chest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your project with us (optional). Email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zcc@scambs.gov.uk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3C771E80-1138-4F30-9F85-EBA0D73B6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4"/>
            <a:ext cx="12192000" cy="1955800"/>
          </a:xfrm>
          <a:prstGeom prst="rect">
            <a:avLst/>
          </a:prstGeom>
        </p:spPr>
      </p:pic>
      <p:sp>
        <p:nvSpPr>
          <p:cNvPr id="4" name="TextBox 3" descr="Before you apply…&#10;">
            <a:extLst>
              <a:ext uri="{FF2B5EF4-FFF2-40B4-BE49-F238E27FC236}">
                <a16:creationId xmlns:a16="http://schemas.microsoft.com/office/drawing/2014/main" id="{6002596C-1010-4EF0-A90A-A9E4FAC4A5BE}"/>
              </a:ext>
            </a:extLst>
          </p:cNvPr>
          <p:cNvSpPr txBox="1"/>
          <p:nvPr/>
        </p:nvSpPr>
        <p:spPr>
          <a:xfrm>
            <a:off x="3125338" y="1979414"/>
            <a:ext cx="5622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you apply…</a:t>
            </a:r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78839C7A-472F-4AA5-A61C-D7A1FB14A2C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Before you apply</a:t>
            </a:r>
          </a:p>
        </p:txBody>
      </p:sp>
    </p:spTree>
    <p:extLst>
      <p:ext uri="{BB962C8B-B14F-4D97-AF65-F5344CB8AC3E}">
        <p14:creationId xmlns:p14="http://schemas.microsoft.com/office/powerpoint/2010/main" val="602493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How to apply:&#10;">
            <a:extLst>
              <a:ext uri="{FF2B5EF4-FFF2-40B4-BE49-F238E27FC236}">
                <a16:creationId xmlns:a16="http://schemas.microsoft.com/office/drawing/2014/main" id="{DA0EAE6A-C20E-40F0-91F0-A6F80C259977}"/>
              </a:ext>
            </a:extLst>
          </p:cNvPr>
          <p:cNvSpPr txBox="1"/>
          <p:nvPr/>
        </p:nvSpPr>
        <p:spPr>
          <a:xfrm>
            <a:off x="2833816" y="2506880"/>
            <a:ext cx="6079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apply:</a:t>
            </a:r>
          </a:p>
        </p:txBody>
      </p:sp>
      <p:sp>
        <p:nvSpPr>
          <p:cNvPr id="3" name="TextBox 2" descr="via our online webpage:&#10;&#10;www.scambs.gov.uk/zerocarbongrant&#10;">
            <a:extLst>
              <a:ext uri="{FF2B5EF4-FFF2-40B4-BE49-F238E27FC236}">
                <a16:creationId xmlns:a16="http://schemas.microsoft.com/office/drawing/2014/main" id="{9A28902A-2A87-4C34-8351-2A3E0979EF96}"/>
              </a:ext>
            </a:extLst>
          </p:cNvPr>
          <p:cNvSpPr txBox="1"/>
          <p:nvPr/>
        </p:nvSpPr>
        <p:spPr>
          <a:xfrm>
            <a:off x="1264508" y="3888958"/>
            <a:ext cx="96629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our online webpage: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6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www.scambs.gov.uk/zerocarbongrant</a:t>
            </a: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0B20BB92-FC04-46D1-A031-21DE57ED6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55800"/>
          </a:xfrm>
          <a:prstGeom prst="rect">
            <a:avLst/>
          </a:prstGeom>
        </p:spPr>
      </p:pic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5724907-C113-49FE-B77C-575F8C7D20C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How to apply</a:t>
            </a:r>
          </a:p>
        </p:txBody>
      </p:sp>
    </p:spTree>
    <p:extLst>
      <p:ext uri="{BB962C8B-B14F-4D97-AF65-F5344CB8AC3E}">
        <p14:creationId xmlns:p14="http://schemas.microsoft.com/office/powerpoint/2010/main" val="201414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FFCEACC2-2015-4539-8538-77CDBE2A9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55800"/>
          </a:xfrm>
          <a:prstGeom prst="rect">
            <a:avLst/>
          </a:prstGeom>
        </p:spPr>
      </p:pic>
      <p:sp>
        <p:nvSpPr>
          <p:cNvPr id="4" name="Rectangle 3" descr="Welcome and Introduction &#10;&#10;Cllr Pippa Heylings, Chair of Climate &amp; Environment Advisory Committee &#10;">
            <a:extLst>
              <a:ext uri="{FF2B5EF4-FFF2-40B4-BE49-F238E27FC236}">
                <a16:creationId xmlns:a16="http://schemas.microsoft.com/office/drawing/2014/main" id="{46C30CCC-5175-4971-8C94-4BB6BE63594E}"/>
              </a:ext>
            </a:extLst>
          </p:cNvPr>
          <p:cNvSpPr/>
          <p:nvPr/>
        </p:nvSpPr>
        <p:spPr>
          <a:xfrm>
            <a:off x="873457" y="2647667"/>
            <a:ext cx="103586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Introduction</a:t>
            </a:r>
            <a:r>
              <a:rPr lang="en-GB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 fontAlgn="base"/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Cllr Pippa Heylings, Chair of Climate &amp; Environment Advisory Committee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91DED0-5BE0-40E3-B5FE-057071E4E64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Welcome and introduction</a:t>
            </a:r>
          </a:p>
        </p:txBody>
      </p:sp>
    </p:spTree>
    <p:extLst>
      <p:ext uri="{BB962C8B-B14F-4D97-AF65-F5344CB8AC3E}">
        <p14:creationId xmlns:p14="http://schemas.microsoft.com/office/powerpoint/2010/main" val="112643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Further information:&#10;">
            <a:extLst>
              <a:ext uri="{FF2B5EF4-FFF2-40B4-BE49-F238E27FC236}">
                <a16:creationId xmlns:a16="http://schemas.microsoft.com/office/drawing/2014/main" id="{84312558-5078-4BB8-BB8A-834A797C19D8}"/>
              </a:ext>
            </a:extLst>
          </p:cNvPr>
          <p:cNvSpPr/>
          <p:nvPr/>
        </p:nvSpPr>
        <p:spPr>
          <a:xfrm>
            <a:off x="2135981" y="1336733"/>
            <a:ext cx="8353425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sz="4400" b="1" dirty="0">
              <a:solidFill>
                <a:srgbClr val="153357"/>
              </a:solidFill>
              <a:latin typeface="Arial" panose="020B0604020202020204" pitchFamily="34" charset="0"/>
              <a:ea typeface="+mj-ea"/>
            </a:endParaRPr>
          </a:p>
          <a:p>
            <a:pPr>
              <a:defRPr/>
            </a:pPr>
            <a:r>
              <a:rPr lang="en-GB" sz="44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</a:rPr>
              <a:t>Further information:</a:t>
            </a:r>
            <a:endParaRPr lang="en-GB" sz="4400" dirty="0">
              <a:solidFill>
                <a:srgbClr val="153357"/>
              </a:solidFill>
              <a:latin typeface="Arial" panose="020B0604020202020204" pitchFamily="34" charset="0"/>
              <a:ea typeface="+mj-ea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sz="1600" dirty="0"/>
          </a:p>
        </p:txBody>
      </p:sp>
      <p:sp>
        <p:nvSpPr>
          <p:cNvPr id="8" name="TextBox 7" descr="Emma Dyer &#10;Project Officer, Climate and Environment&#10;Emma.dyer@scambs.gov.uk&#10;01954 713344&#10;&#10;Siobhan Mellon&#10;Development Officer, Climate and Environment&#10;Siobhan.mellon@scambs.gov.uk&#10;01954 3195&#10;">
            <a:extLst>
              <a:ext uri="{FF2B5EF4-FFF2-40B4-BE49-F238E27FC236}">
                <a16:creationId xmlns:a16="http://schemas.microsoft.com/office/drawing/2014/main" id="{98F51DEC-B766-4C9E-8559-C1046DF25B7C}"/>
              </a:ext>
            </a:extLst>
          </p:cNvPr>
          <p:cNvSpPr txBox="1"/>
          <p:nvPr/>
        </p:nvSpPr>
        <p:spPr>
          <a:xfrm>
            <a:off x="2135981" y="2388357"/>
            <a:ext cx="9341786" cy="5469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dirty="0"/>
          </a:p>
          <a:p>
            <a:pPr>
              <a:defRPr/>
            </a:pPr>
            <a:r>
              <a:rPr lang="en-GB" sz="2800" b="1" dirty="0"/>
              <a:t>Emma Dyer </a:t>
            </a:r>
          </a:p>
          <a:p>
            <a:pPr>
              <a:defRPr/>
            </a:pPr>
            <a:r>
              <a:rPr lang="en-GB" sz="2800" dirty="0"/>
              <a:t>Project Officer, Climate and Environment</a:t>
            </a:r>
          </a:p>
          <a:p>
            <a:pPr>
              <a:defRPr/>
            </a:pPr>
            <a:r>
              <a:rPr lang="en-GB" sz="2800" dirty="0">
                <a:hlinkClick r:id="rId3"/>
              </a:rPr>
              <a:t>Emma.dyer@scambs.gov.uk</a:t>
            </a:r>
            <a:endParaRPr lang="en-GB" sz="2800" dirty="0"/>
          </a:p>
          <a:p>
            <a:pPr>
              <a:defRPr/>
            </a:pPr>
            <a:r>
              <a:rPr lang="en-GB" sz="2800" dirty="0"/>
              <a:t>01954 713344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b="1" dirty="0"/>
              <a:t>Siobhan Mellon</a:t>
            </a:r>
          </a:p>
          <a:p>
            <a:pPr>
              <a:defRPr/>
            </a:pPr>
            <a:r>
              <a:rPr lang="en-GB" sz="2800" dirty="0"/>
              <a:t>Development Officer, Climate and Environment</a:t>
            </a:r>
          </a:p>
          <a:p>
            <a:pPr>
              <a:defRPr/>
            </a:pPr>
            <a:r>
              <a:rPr lang="en-GB" sz="2800" dirty="0">
                <a:hlinkClick r:id="rId4"/>
              </a:rPr>
              <a:t>Siobhan.mellon@scambs.gov.uk</a:t>
            </a:r>
            <a:endParaRPr lang="en-GB" sz="2800" dirty="0"/>
          </a:p>
          <a:p>
            <a:pPr>
              <a:defRPr/>
            </a:pPr>
            <a:r>
              <a:rPr lang="en-GB" sz="2800" dirty="0"/>
              <a:t>01954 3195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4400" dirty="0"/>
          </a:p>
        </p:txBody>
      </p:sp>
      <p:pic>
        <p:nvPicPr>
          <p:cNvPr id="5" name="Picture 4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90E00BB3-1C06-4D86-8AD5-BA9FF2209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55800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427DC8-37BC-4E47-BBF3-47FB800F776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83346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 descr="Tips for making successful grant applications.&#10;">
            <a:extLst>
              <a:ext uri="{FF2B5EF4-FFF2-40B4-BE49-F238E27FC236}">
                <a16:creationId xmlns:a16="http://schemas.microsoft.com/office/drawing/2014/main" id="{EA02A934-4479-42EB-BCC6-23411BBABCC8}"/>
              </a:ext>
            </a:extLst>
          </p:cNvPr>
          <p:cNvSpPr/>
          <p:nvPr/>
        </p:nvSpPr>
        <p:spPr bwMode="auto">
          <a:xfrm>
            <a:off x="2923332" y="1100454"/>
            <a:ext cx="6641232" cy="2148273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000" b="1" dirty="0">
                <a:solidFill>
                  <a:srgbClr val="993366"/>
                </a:solidFill>
                <a:latin typeface="Arial"/>
                <a:cs typeface="Arial"/>
              </a:rPr>
              <a:t>Tips for making successful grant applications.</a:t>
            </a:r>
          </a:p>
        </p:txBody>
      </p:sp>
      <p:sp>
        <p:nvSpPr>
          <p:cNvPr id="5" name="Rounded Rectangle 12" descr="Sally Page, Development Worker &#10;Cambridge Council for Voluntary Service &#10;">
            <a:extLst>
              <a:ext uri="{FF2B5EF4-FFF2-40B4-BE49-F238E27FC236}">
                <a16:creationId xmlns:a16="http://schemas.microsoft.com/office/drawing/2014/main" id="{D5082B61-33AC-496D-8F99-04E8A6E4BF66}"/>
              </a:ext>
            </a:extLst>
          </p:cNvPr>
          <p:cNvSpPr/>
          <p:nvPr/>
        </p:nvSpPr>
        <p:spPr>
          <a:xfrm>
            <a:off x="2812817" y="3875012"/>
            <a:ext cx="6806406" cy="1155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000" dirty="0">
                <a:solidFill>
                  <a:srgbClr val="993366"/>
                </a:solidFill>
                <a:latin typeface="Calibri" panose="020F0502020204030204"/>
              </a:rPr>
              <a:t>Sally Page, Development Worker </a:t>
            </a:r>
          </a:p>
          <a:p>
            <a:pPr algn="ctr">
              <a:defRPr/>
            </a:pPr>
            <a:r>
              <a:rPr lang="en-US" sz="3000" dirty="0">
                <a:solidFill>
                  <a:srgbClr val="993366"/>
                </a:solidFill>
                <a:latin typeface="Calibri" panose="020F0502020204030204"/>
                <a:cs typeface="Calibri"/>
              </a:rPr>
              <a:t>Cambridge Council for Voluntary Service 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algn="ctr">
              <a:defRPr/>
            </a:pPr>
            <a:endParaRPr lang="en-US" sz="3000" dirty="0">
              <a:solidFill>
                <a:srgbClr val="993366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396D1A0-9BC2-4BD0-9050-ED053EBA0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265" y="5452592"/>
            <a:ext cx="1486074" cy="5361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3EF061-CE06-4464-AE93-7D304652B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265" y="6041393"/>
            <a:ext cx="2401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978819" algn="ctr"/>
                <a:tab pos="3957638" algn="r"/>
              </a:tabLst>
            </a:pPr>
            <a:r>
              <a:rPr lang="en-GB" sz="600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Cambridge Council for Voluntary Service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978819" algn="ctr"/>
                <a:tab pos="3957638" algn="r"/>
              </a:tabLst>
            </a:pPr>
            <a:r>
              <a:rPr lang="en-GB" sz="6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Company Limited by Guarantee Number 3731848		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978819" algn="ctr"/>
                <a:tab pos="3957638" algn="r"/>
              </a:tabLst>
            </a:pPr>
            <a:r>
              <a:rPr lang="en-GB" sz="6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Registered Charity No 1074947</a:t>
            </a:r>
          </a:p>
        </p:txBody>
      </p:sp>
      <p:pic>
        <p:nvPicPr>
          <p:cNvPr id="8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014D5C4-2398-4B70-9002-29AF087AA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618" y="5244210"/>
            <a:ext cx="1314450" cy="1321594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9CD6AA-66BF-4833-A296-B8E476828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Tips for successful</a:t>
            </a:r>
            <a:r>
              <a:rPr lang="en-GB" baseline="0" dirty="0"/>
              <a:t> grant applications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 descr="What is your project?&#10;">
            <a:extLst>
              <a:ext uri="{FF2B5EF4-FFF2-40B4-BE49-F238E27FC236}">
                <a16:creationId xmlns:a16="http://schemas.microsoft.com/office/drawing/2014/main" id="{CDFA395E-DF2B-488D-91E9-43D1B3B99688}"/>
              </a:ext>
            </a:extLst>
          </p:cNvPr>
          <p:cNvSpPr/>
          <p:nvPr/>
        </p:nvSpPr>
        <p:spPr>
          <a:xfrm>
            <a:off x="2063751" y="404814"/>
            <a:ext cx="7866831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4000" b="1" dirty="0">
                <a:solidFill>
                  <a:srgbClr val="993366"/>
                </a:solidFill>
                <a:latin typeface="Calibri" panose="020F0502020204030204"/>
                <a:cs typeface="Arial"/>
              </a:rPr>
              <a:t>What is your project?</a:t>
            </a:r>
            <a:endParaRPr lang="en-GB" sz="4000" b="1" dirty="0">
              <a:solidFill>
                <a:srgbClr val="993366"/>
              </a:solidFill>
              <a:latin typeface="Calibri" panose="020F0502020204030204"/>
            </a:endParaRPr>
          </a:p>
        </p:txBody>
      </p:sp>
      <p:sp>
        <p:nvSpPr>
          <p:cNvPr id="5" name="TextBox 1" descr="What is the problem? &#10;Who will be involved in the project? &#10;What will the project do? &#10;What will you achieve? &#10;How will you measure what you do?&#10;What resources will you need? &#10;What will happen once you’ve spent the grant?&#10;">
            <a:extLst>
              <a:ext uri="{FF2B5EF4-FFF2-40B4-BE49-F238E27FC236}">
                <a16:creationId xmlns:a16="http://schemas.microsoft.com/office/drawing/2014/main" id="{B90F2452-789D-4EBE-8321-857A3257E5EA}"/>
              </a:ext>
            </a:extLst>
          </p:cNvPr>
          <p:cNvSpPr txBox="1"/>
          <p:nvPr/>
        </p:nvSpPr>
        <p:spPr>
          <a:xfrm>
            <a:off x="2063751" y="1159345"/>
            <a:ext cx="7571975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rgbClr val="990033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cs typeface="Arial"/>
              </a:rPr>
              <a:t>What is the problem?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cs typeface="Arial"/>
              </a:rPr>
              <a:t>Who will be involved in the project?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cs typeface="Arial"/>
              </a:rPr>
              <a:t>What will the project do?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cs typeface="Arial"/>
              </a:rPr>
              <a:t>What will you achieve? 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cs typeface="Arial"/>
              </a:rPr>
              <a:t>How will you measure what you do?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cs typeface="Arial"/>
              </a:rPr>
              <a:t>What resources will you need? 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cs typeface="Arial"/>
              </a:rPr>
              <a:t>What will happen once you’ve spent the grant?</a:t>
            </a:r>
            <a:endParaRPr lang="en-GB" sz="24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1633220" lvl="5" indent="-285750">
              <a:buFont typeface="Arial" panose="020B0604020202020204" pitchFamily="34" charset="0"/>
              <a:buChar char="•"/>
            </a:pPr>
            <a:endParaRPr lang="en-GB" sz="1600" i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6B805B-50EC-42DD-B992-D27CEA25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your project</a:t>
            </a:r>
          </a:p>
        </p:txBody>
      </p:sp>
    </p:spTree>
    <p:extLst>
      <p:ext uri="{BB962C8B-B14F-4D97-AF65-F5344CB8AC3E}">
        <p14:creationId xmlns:p14="http://schemas.microsoft.com/office/powerpoint/2010/main" val="1530678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 descr="Getting ready to apply&#10;">
            <a:extLst>
              <a:ext uri="{FF2B5EF4-FFF2-40B4-BE49-F238E27FC236}">
                <a16:creationId xmlns:a16="http://schemas.microsoft.com/office/drawing/2014/main" id="{CDFA395E-DF2B-488D-91E9-43D1B3B99688}"/>
              </a:ext>
            </a:extLst>
          </p:cNvPr>
          <p:cNvSpPr/>
          <p:nvPr/>
        </p:nvSpPr>
        <p:spPr>
          <a:xfrm>
            <a:off x="2162586" y="260885"/>
            <a:ext cx="7866831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4000" b="1" dirty="0">
              <a:solidFill>
                <a:srgbClr val="993366"/>
              </a:solidFill>
              <a:latin typeface="Calibri" panose="020F0502020204030204"/>
              <a:cs typeface="Arial"/>
            </a:endParaRPr>
          </a:p>
          <a:p>
            <a:pPr algn="ctr">
              <a:defRPr/>
            </a:pPr>
            <a:r>
              <a:rPr lang="en-GB" sz="4000" b="1" dirty="0">
                <a:solidFill>
                  <a:srgbClr val="993366"/>
                </a:solidFill>
                <a:latin typeface="Calibri" panose="020F0502020204030204"/>
                <a:cs typeface="Arial"/>
              </a:rPr>
              <a:t>Getting ready to apply</a:t>
            </a:r>
            <a:endParaRPr lang="en-GB" dirty="0">
              <a:solidFill>
                <a:srgbClr val="FFFFFF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5" name="TextBox 1" descr="Who could fund your project? &#10;Support Cambridgeshire&#10;What does the funder need from you? &#10;Be constituted &#10;Have a bank account in the name of the group&#10;Accounts to show income &amp; expenditure&#10;Have all the appropriate permissions&#10;Built relevant partnerships&#10;Key policies in place &#10;">
            <a:extLst>
              <a:ext uri="{FF2B5EF4-FFF2-40B4-BE49-F238E27FC236}">
                <a16:creationId xmlns:a16="http://schemas.microsoft.com/office/drawing/2014/main" id="{B90F2452-789D-4EBE-8321-857A3257E5EA}"/>
              </a:ext>
            </a:extLst>
          </p:cNvPr>
          <p:cNvSpPr txBox="1"/>
          <p:nvPr/>
        </p:nvSpPr>
        <p:spPr>
          <a:xfrm>
            <a:off x="2432676" y="1426470"/>
            <a:ext cx="7326649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cs typeface="Calibri"/>
              </a:rPr>
              <a:t>Who could fund your project?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  <a:hlinkClick r:id="rId3"/>
              </a:rPr>
              <a:t>Support Cambridgeshire</a:t>
            </a:r>
            <a:endParaRPr lang="en-GB" sz="2400" b="1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lvl="1"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cs typeface="Calibri"/>
              </a:rPr>
              <a:t>What does the funder need from you? </a:t>
            </a:r>
            <a:endParaRPr lang="en-GB" sz="2400" b="1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Be constituted </a:t>
            </a:r>
          </a:p>
          <a:p>
            <a:pPr marL="742950" lvl="1" indent="-285750">
              <a:spcAft>
                <a:spcPts val="1200"/>
              </a:spcAft>
              <a:buFont typeface="Arial,Sans-Serif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Have a bank account in the name of the group</a:t>
            </a:r>
            <a:endParaRPr lang="en-US" sz="24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742950" lvl="1" indent="-285750">
              <a:spcAft>
                <a:spcPts val="1200"/>
              </a:spcAft>
              <a:buFont typeface="Arial,Sans-Serif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Accounts to show income &amp; expenditure</a:t>
            </a:r>
            <a:endParaRPr lang="en-US" sz="24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742950" lvl="1" indent="-285750">
              <a:spcAft>
                <a:spcPts val="1200"/>
              </a:spcAft>
              <a:buFont typeface="Arial,Sans-Serif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Have all the appropriate permissions</a:t>
            </a:r>
            <a:endParaRPr lang="en-US" sz="24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742950" lvl="1" indent="-285750">
              <a:spcAft>
                <a:spcPts val="1200"/>
              </a:spcAft>
              <a:buFont typeface="Arial,Sans-Serif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Built relevant partnerships</a:t>
            </a:r>
            <a:endParaRPr lang="en-US" sz="24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742950" lvl="1" indent="-285750">
              <a:spcAft>
                <a:spcPts val="1200"/>
              </a:spcAft>
              <a:buFont typeface="Arial,Sans-Serif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Key policies in place </a:t>
            </a:r>
          </a:p>
          <a:p>
            <a:pPr lvl="1">
              <a:spcAft>
                <a:spcPts val="1200"/>
              </a:spcAft>
            </a:pPr>
            <a:endParaRPr lang="en-GB" sz="2400" b="1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079DCF-328A-409B-8095-BB1336B2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ready</a:t>
            </a:r>
            <a:r>
              <a:rPr lang="en-GB" baseline="0" dirty="0"/>
              <a:t> to apply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483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 descr="Writing the application&#10;">
            <a:extLst>
              <a:ext uri="{FF2B5EF4-FFF2-40B4-BE49-F238E27FC236}">
                <a16:creationId xmlns:a16="http://schemas.microsoft.com/office/drawing/2014/main" id="{CDFA395E-DF2B-488D-91E9-43D1B3B99688}"/>
              </a:ext>
            </a:extLst>
          </p:cNvPr>
          <p:cNvSpPr/>
          <p:nvPr/>
        </p:nvSpPr>
        <p:spPr>
          <a:xfrm>
            <a:off x="2063751" y="404814"/>
            <a:ext cx="7866831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4000" b="1" dirty="0">
                <a:solidFill>
                  <a:srgbClr val="993366"/>
                </a:solidFill>
                <a:latin typeface="Calibri" panose="020F0502020204030204"/>
                <a:cs typeface="Arial"/>
              </a:rPr>
              <a:t>Writing the application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1" descr="Read the guidance and talk to the funder &#10;Use a clear writing style and be concise  &#10;Answer the questions &#10;Find a critical friend &#10;Make sure the budget adds up&#10;Check and check again &#10;">
            <a:extLst>
              <a:ext uri="{FF2B5EF4-FFF2-40B4-BE49-F238E27FC236}">
                <a16:creationId xmlns:a16="http://schemas.microsoft.com/office/drawing/2014/main" id="{B90F2452-789D-4EBE-8321-857A3257E5EA}"/>
              </a:ext>
            </a:extLst>
          </p:cNvPr>
          <p:cNvSpPr txBox="1"/>
          <p:nvPr/>
        </p:nvSpPr>
        <p:spPr>
          <a:xfrm>
            <a:off x="2333841" y="1338026"/>
            <a:ext cx="7326649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rgbClr val="990033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cs typeface="Arial"/>
              </a:rPr>
              <a:t>Read the guidance and talk to the funder 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cs typeface="Arial"/>
              </a:rPr>
              <a:t>Use a clear writing style and be concise  </a:t>
            </a:r>
            <a:endParaRPr lang="en-GB" sz="24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cs typeface="Arial"/>
              </a:rPr>
              <a:t>Answer the questions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cs typeface="Arial"/>
              </a:rPr>
              <a:t>Find a critical friend 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cs typeface="Arial"/>
              </a:rPr>
              <a:t>Make sure the budget adds up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  <a:cs typeface="Arial"/>
              </a:rPr>
              <a:t>Check and check again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1633220" lvl="5" indent="-285750">
              <a:buFont typeface="Arial" panose="020B0604020202020204" pitchFamily="34" charset="0"/>
              <a:buChar char="•"/>
            </a:pPr>
            <a:endParaRPr lang="en-GB" sz="1600" i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C4CA4C-8676-425F-A19B-4C1E477B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2899305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 descr="Alone we can do so little; together we can do so much&quot; &#10;Helen Keller  &#10;">
            <a:extLst>
              <a:ext uri="{FF2B5EF4-FFF2-40B4-BE49-F238E27FC236}">
                <a16:creationId xmlns:a16="http://schemas.microsoft.com/office/drawing/2014/main" id="{EA02A934-4479-42EB-BCC6-23411BBABCC8}"/>
              </a:ext>
            </a:extLst>
          </p:cNvPr>
          <p:cNvSpPr/>
          <p:nvPr/>
        </p:nvSpPr>
        <p:spPr bwMode="auto">
          <a:xfrm>
            <a:off x="2957783" y="852134"/>
            <a:ext cx="6641232" cy="2148273"/>
          </a:xfrm>
          <a:prstGeom prst="roundRect">
            <a:avLst/>
          </a:prstGeom>
          <a:solidFill>
            <a:schemeClr val="bg1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000" b="1" i="1" dirty="0">
                <a:solidFill>
                  <a:srgbClr val="993366"/>
                </a:solidFill>
                <a:latin typeface="Arial"/>
                <a:cs typeface="Arial"/>
              </a:rPr>
              <a:t>"Alone we can do so little; together we can do so much" </a:t>
            </a:r>
          </a:p>
          <a:p>
            <a:pPr algn="ctr">
              <a:defRPr/>
            </a:pPr>
            <a:r>
              <a:rPr lang="en-GB" sz="3000" dirty="0">
                <a:solidFill>
                  <a:srgbClr val="993366"/>
                </a:solidFill>
                <a:latin typeface="Arial"/>
                <a:cs typeface="Arial"/>
              </a:rPr>
              <a:t>Helen Keller </a:t>
            </a:r>
            <a:r>
              <a:rPr lang="en-GB" sz="3000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endParaRPr lang="en-GB" dirty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5" name="Rounded Rectangle 12" descr="enquiries@cambridgecvs.org.uk&#10;sally@cambridgecvs.org.uk&#10;Tel: 07935 649805&#10;www.cambridgecvs.org.uk &#10;">
            <a:extLst>
              <a:ext uri="{FF2B5EF4-FFF2-40B4-BE49-F238E27FC236}">
                <a16:creationId xmlns:a16="http://schemas.microsoft.com/office/drawing/2014/main" id="{D5082B61-33AC-496D-8F99-04E8A6E4BF66}"/>
              </a:ext>
            </a:extLst>
          </p:cNvPr>
          <p:cNvSpPr/>
          <p:nvPr/>
        </p:nvSpPr>
        <p:spPr>
          <a:xfrm>
            <a:off x="2957783" y="3440330"/>
            <a:ext cx="6806406" cy="1155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000" dirty="0">
              <a:solidFill>
                <a:srgbClr val="993366"/>
              </a:solidFill>
              <a:latin typeface="Calibri" panose="020F0502020204030204"/>
            </a:endParaRPr>
          </a:p>
          <a:p>
            <a:pPr algn="ctr">
              <a:defRPr/>
            </a:pPr>
            <a:endParaRPr lang="en-US" sz="3000" dirty="0">
              <a:solidFill>
                <a:srgbClr val="993366"/>
              </a:solidFill>
              <a:latin typeface="Calibri" panose="020F0502020204030204"/>
              <a:cs typeface="Calibri"/>
            </a:endParaRPr>
          </a:p>
          <a:p>
            <a:pPr algn="ctr">
              <a:defRPr/>
            </a:pPr>
            <a:endParaRPr lang="en-US" sz="3000" dirty="0">
              <a:solidFill>
                <a:srgbClr val="993366"/>
              </a:solidFill>
              <a:latin typeface="Calibri" panose="020F0502020204030204"/>
              <a:cs typeface="Calibri"/>
            </a:endParaRPr>
          </a:p>
          <a:p>
            <a:pPr algn="ctr">
              <a:defRPr/>
            </a:pPr>
            <a:endParaRPr lang="en-US" sz="3000" dirty="0">
              <a:solidFill>
                <a:srgbClr val="993366"/>
              </a:solidFill>
              <a:latin typeface="Calibri" panose="020F0502020204030204"/>
              <a:cs typeface="Calibri"/>
            </a:endParaRPr>
          </a:p>
          <a:p>
            <a:pPr algn="ctr">
              <a:defRPr/>
            </a:pPr>
            <a:r>
              <a:rPr lang="en-US" sz="3000" dirty="0">
                <a:solidFill>
                  <a:srgbClr val="993366"/>
                </a:solidFill>
                <a:latin typeface="Calibri" panose="020F0502020204030204"/>
                <a:cs typeface="Calibri"/>
              </a:rPr>
              <a:t>enquiries@cambridgecvs.org.uk</a:t>
            </a:r>
          </a:p>
          <a:p>
            <a:pPr algn="ctr">
              <a:defRPr/>
            </a:pPr>
            <a:r>
              <a:rPr lang="en-US" sz="3000" dirty="0">
                <a:solidFill>
                  <a:srgbClr val="993366"/>
                </a:solidFill>
                <a:latin typeface="Calibri" panose="020F0502020204030204"/>
                <a:cs typeface="Calibri"/>
              </a:rPr>
              <a:t>sally@cambridgecvs.org.uk</a:t>
            </a:r>
          </a:p>
          <a:p>
            <a:pPr algn="ctr">
              <a:defRPr/>
            </a:pPr>
            <a:endParaRPr lang="en-US" sz="3000" dirty="0">
              <a:solidFill>
                <a:srgbClr val="993366"/>
              </a:solidFill>
              <a:latin typeface="Calibri" panose="020F0502020204030204"/>
              <a:cs typeface="Calibri"/>
            </a:endParaRPr>
          </a:p>
          <a:p>
            <a:pPr algn="ctr">
              <a:defRPr/>
            </a:pPr>
            <a:r>
              <a:rPr lang="en-US" sz="3000" dirty="0">
                <a:solidFill>
                  <a:srgbClr val="993366"/>
                </a:solidFill>
                <a:latin typeface="Calibri" panose="020F0502020204030204"/>
                <a:cs typeface="Calibri"/>
              </a:rPr>
              <a:t>Tel: 07935 649805</a:t>
            </a:r>
          </a:p>
          <a:p>
            <a:pPr algn="ctr">
              <a:defRPr/>
            </a:pPr>
            <a:r>
              <a:rPr lang="en-US" sz="3000" dirty="0">
                <a:solidFill>
                  <a:srgbClr val="993366"/>
                </a:solidFill>
                <a:latin typeface="Calibri" panose="020F0502020204030204"/>
                <a:cs typeface="Calibri"/>
                <a:hlinkClick r:id="rId3"/>
              </a:rPr>
              <a:t>www.cambridgecvs.org.uk </a:t>
            </a:r>
            <a:endParaRPr lang="en-US" sz="3000" dirty="0">
              <a:solidFill>
                <a:srgbClr val="993366"/>
              </a:solidFill>
              <a:latin typeface="Calibri" panose="020F0502020204030204"/>
              <a:cs typeface="Calibri"/>
            </a:endParaRPr>
          </a:p>
          <a:p>
            <a:pPr algn="ctr">
              <a:defRPr/>
            </a:pPr>
            <a:endParaRPr lang="en-US" sz="3000" dirty="0">
              <a:solidFill>
                <a:srgbClr val="993366"/>
              </a:solidFill>
              <a:latin typeface="Calibri" panose="020F0502020204030204"/>
              <a:cs typeface="Calibri"/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anose="020F0502020204030204"/>
              <a:cs typeface="Calibri"/>
            </a:endParaRPr>
          </a:p>
          <a:p>
            <a:pPr algn="ctr">
              <a:defRPr/>
            </a:pPr>
            <a:endParaRPr lang="en-US" sz="3000" dirty="0">
              <a:solidFill>
                <a:srgbClr val="993366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396D1A0-9BC2-4BD0-9050-ED053EBA0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265" y="5452592"/>
            <a:ext cx="1486074" cy="5361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3EF061-CE06-4464-AE93-7D304652B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044" y="6069505"/>
            <a:ext cx="2401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978819" algn="ctr"/>
                <a:tab pos="3957638" algn="r"/>
              </a:tabLst>
            </a:pPr>
            <a:r>
              <a:rPr lang="en-GB" sz="600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Cambridge Council for Voluntary Service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978819" algn="ctr"/>
                <a:tab pos="3957638" algn="r"/>
              </a:tabLst>
            </a:pPr>
            <a:r>
              <a:rPr lang="en-GB" sz="6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Company Limited by Guarantee Number 3731848		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978819" algn="ctr"/>
                <a:tab pos="3957638" algn="r"/>
              </a:tabLst>
            </a:pPr>
            <a:r>
              <a:rPr lang="en-GB" sz="6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Registered Charity No 1074947</a:t>
            </a:r>
          </a:p>
        </p:txBody>
      </p:sp>
      <p:pic>
        <p:nvPicPr>
          <p:cNvPr id="8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014D5C4-2398-4B70-9002-29AF087AA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618" y="5244210"/>
            <a:ext cx="1314450" cy="1321594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DD1514-3FD2-4C08-9788-DABBA3059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Enquiries</a:t>
            </a:r>
          </a:p>
        </p:txBody>
      </p:sp>
    </p:spTree>
    <p:extLst>
      <p:ext uri="{BB962C8B-B14F-4D97-AF65-F5344CB8AC3E}">
        <p14:creationId xmlns:p14="http://schemas.microsoft.com/office/powerpoint/2010/main" val="3199145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FFCEACC2-2015-4539-8538-77CDBE2A9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55800"/>
          </a:xfrm>
          <a:prstGeom prst="rect">
            <a:avLst/>
          </a:prstGeom>
        </p:spPr>
      </p:pic>
      <p:graphicFrame>
        <p:nvGraphicFramePr>
          <p:cNvPr id="5" name="Table 4" descr="Sherryl Cousins&#10;Gamlingay ECO Community Group&#10;">
            <a:extLst>
              <a:ext uri="{FF2B5EF4-FFF2-40B4-BE49-F238E27FC236}">
                <a16:creationId xmlns:a16="http://schemas.microsoft.com/office/drawing/2014/main" id="{81F6005A-FED9-4A83-9B88-2A1E25060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36322"/>
              </p:ext>
            </p:extLst>
          </p:nvPr>
        </p:nvGraphicFramePr>
        <p:xfrm>
          <a:off x="822647" y="2874975"/>
          <a:ext cx="10301047" cy="1887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01047">
                  <a:extLst>
                    <a:ext uri="{9D8B030D-6E8A-4147-A177-3AD203B41FA5}">
                      <a16:colId xmlns:a16="http://schemas.microsoft.com/office/drawing/2014/main" val="1138532103"/>
                    </a:ext>
                  </a:extLst>
                </a:gridCol>
              </a:tblGrid>
              <a:tr h="734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Sherryl Cousins</a:t>
                      </a:r>
                      <a:endParaRPr lang="en-GB" sz="4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4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Gamlingay ECO Community Group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081459"/>
                  </a:ext>
                </a:extLst>
              </a:tr>
            </a:tbl>
          </a:graphicData>
        </a:graphic>
      </p:graphicFrame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35CB6C-6BF1-4577-AD3B-12D9023C0A8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err="1"/>
              <a:t>Gamlingay</a:t>
            </a:r>
            <a:r>
              <a:rPr lang="en-GB" baseline="0" dirty="0"/>
              <a:t> eco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527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The community group was set up to raise awareness of environmental impact and to encourage the community to make better informed decisions to reduce their carbon footprint.&#10; &#10;To help the community of Gamlingay to use less single use plastic &#10;To help the community learn more about what they can and cannot recycle in their area&#10;">
            <a:extLst>
              <a:ext uri="{FF2B5EF4-FFF2-40B4-BE49-F238E27FC236}">
                <a16:creationId xmlns:a16="http://schemas.microsoft.com/office/drawing/2014/main" id="{F8D1CD9C-8434-46C1-85AC-634B209F6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2800" y="871900"/>
            <a:ext cx="7048500" cy="5020899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community group was set up to raise awareness of environmental impact and to encourage the community to make better informed decisions to reduce their carbon footprint.</a:t>
            </a:r>
            <a:endParaRPr lang="en-GB" sz="40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help the community of Gamlingay to use less single use plastic </a:t>
            </a:r>
            <a:endParaRPr lang="en-GB" sz="40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help the community learn more about what they can and cannot recycle in their area</a:t>
            </a:r>
            <a:endParaRPr lang="en-GB" sz="40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 descr="Gamlingay ECO Community group Logo&#10;&#10;Description automatically generated">
            <a:extLst>
              <a:ext uri="{FF2B5EF4-FFF2-40B4-BE49-F238E27FC236}">
                <a16:creationId xmlns:a16="http://schemas.microsoft.com/office/drawing/2014/main" id="{0B476DFB-C451-41B0-9AE0-05B887F229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6" y="1080952"/>
            <a:ext cx="4330881" cy="4225834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8B1134-6327-4013-BC22-E49134AD0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was it set up?</a:t>
            </a:r>
          </a:p>
        </p:txBody>
      </p:sp>
    </p:spTree>
    <p:extLst>
      <p:ext uri="{BB962C8B-B14F-4D97-AF65-F5344CB8AC3E}">
        <p14:creationId xmlns:p14="http://schemas.microsoft.com/office/powerpoint/2010/main" val="1452054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A picture containing table, indoor, water, cup&#10;&#10;Description automatically generated">
            <a:extLst>
              <a:ext uri="{FF2B5EF4-FFF2-40B4-BE49-F238E27FC236}">
                <a16:creationId xmlns:a16="http://schemas.microsoft.com/office/drawing/2014/main" id="{BC8346D6-0324-49AE-81A5-15532BF0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38" y="871538"/>
            <a:ext cx="24574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 descr="Engaging with public">
            <a:extLst>
              <a:ext uri="{FF2B5EF4-FFF2-40B4-BE49-F238E27FC236}">
                <a16:creationId xmlns:a16="http://schemas.microsoft.com/office/drawing/2014/main" id="{4069D687-B3C6-4390-B003-54DD67B2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Engaging with public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ontent Placeholder 8" descr="Monthly “pop up Eco shop” at the ECO hub Gamlingay where the public can come along to find out about plastic free products and pick up free samples to try. &#10;Using social media (Facebook page) and engage the community by highlighting alternatives to the use of single use plastic and ways to reduce waste.&#10;Writing articles in the Gamlingay Gazette about the group and pop up Ecoshop and encourage the community to drop in and meet us. &#10;Hold sessions with the local Rainbows, Brownies and Guides in the village to work with them to reduce single use plastic products. &#10;">
            <a:extLst>
              <a:ext uri="{FF2B5EF4-FFF2-40B4-BE49-F238E27FC236}">
                <a16:creationId xmlns:a16="http://schemas.microsoft.com/office/drawing/2014/main" id="{A974D7FD-D77A-47E4-92DC-BA2792CDC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917"/>
            <a:ext cx="8331558" cy="4351338"/>
          </a:xfrm>
        </p:spPr>
        <p:txBody>
          <a:bodyPr>
            <a:normAutofit fontScale="77500" lnSpcReduction="2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Monthly “pop up Eco shop” at the ECO hub Gamlingay where the public can come along to find out about plastic free products and pick up free samples to try. 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Using social media (Facebook page) and engage the community by highlighting alternatives to the use of single use plastic and ways to reduce waste.</a:t>
            </a:r>
          </a:p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Writing articles in the Gamlingay Gazette about the group and pop up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coshop and encourage the community to drop in and meet us. 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Hold sessions with the local Rainbows, Brownies and Guides in the village to work with them to reduce single use plastic products. 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28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rownies and Guides (attended virtual sessions)">
            <a:extLst>
              <a:ext uri="{FF2B5EF4-FFF2-40B4-BE49-F238E27FC236}">
                <a16:creationId xmlns:a16="http://schemas.microsoft.com/office/drawing/2014/main" id="{070E2E3B-2DAE-4881-B534-2F8D6665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7617229" cy="16766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Brownies and Guides (attended virtual sessions)</a:t>
            </a:r>
            <a:br>
              <a:rPr lang="en-US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GB" sz="5400" dirty="0"/>
          </a:p>
        </p:txBody>
      </p:sp>
      <p:sp>
        <p:nvSpPr>
          <p:cNvPr id="3" name="Content Placeholder 2" descr="Brownies and Guides were asked to collect all their single use plastic items from their bathrooms, and we discussed the products and explored suitable non plastic swaps. &#10;After the sessions we provided every Brownie and Guide with a FREE shampoo bar or soap bar to replace plastic bottles products and asked them to give them a try!&#10;We have had follow up sessions to see how they got on with the products and plan to repeat a year later to see if they have reduced single use plastic waste from their home.&#10;">
            <a:extLst>
              <a:ext uri="{FF2B5EF4-FFF2-40B4-BE49-F238E27FC236}">
                <a16:creationId xmlns:a16="http://schemas.microsoft.com/office/drawing/2014/main" id="{CB9275AB-4124-4F5F-ADC2-77BA8E2D9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Brownies and Guides were asked to collect all their single use plastic items from their bathrooms, and we discussed the products and explored suitable non plastic swaps. 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After the sessions we provided every Brownie and Guide with a FREE shampoo bar or soap bar to replace plastic bottles products and asked them to give them a try!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have had follow up sessions to see how they got on with the products and plan to repeat a year later to see if they have reduced single use plastic waste from their home.</a:t>
            </a:r>
            <a:endParaRPr lang="en-GB" sz="2000" dirty="0"/>
          </a:p>
        </p:txBody>
      </p:sp>
      <p:pic>
        <p:nvPicPr>
          <p:cNvPr id="2050" name="x_x_Picture 2" descr="picture of a Brownie and plastic items">
            <a:extLst>
              <a:ext uri="{FF2B5EF4-FFF2-40B4-BE49-F238E27FC236}">
                <a16:creationId xmlns:a16="http://schemas.microsoft.com/office/drawing/2014/main" id="{5EBA62D0-DC74-431A-BBA7-5F4484D7D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7" r="988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46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Zero Carbon communities logo with a tree">
            <a:extLst>
              <a:ext uri="{FF2B5EF4-FFF2-40B4-BE49-F238E27FC236}">
                <a16:creationId xmlns:a16="http://schemas.microsoft.com/office/drawing/2014/main" id="{12E7FAF8-C070-4DCB-B081-7E35122C4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0" y="1342141"/>
            <a:ext cx="6654042" cy="4173717"/>
          </a:xfrm>
          <a:prstGeom prst="rect">
            <a:avLst/>
          </a:prstGeom>
        </p:spPr>
      </p:pic>
      <p:pic>
        <p:nvPicPr>
          <p:cNvPr id="5" name="Picture 4" descr="Zero carbon communities grant scheme poster saying Apply now for grants of between &amp;1000 and &amp;15,000">
            <a:extLst>
              <a:ext uri="{FF2B5EF4-FFF2-40B4-BE49-F238E27FC236}">
                <a16:creationId xmlns:a16="http://schemas.microsoft.com/office/drawing/2014/main" id="{97516BA4-6DB3-40AC-BD3D-55196AB927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0"/>
          <a:stretch/>
        </p:blipFill>
        <p:spPr>
          <a:xfrm rot="21078549">
            <a:off x="7420646" y="0"/>
            <a:ext cx="4724617" cy="3635114"/>
          </a:xfrm>
          <a:prstGeom prst="rect">
            <a:avLst/>
          </a:prstGeom>
        </p:spPr>
      </p:pic>
      <p:pic>
        <p:nvPicPr>
          <p:cNvPr id="7" name="Picture 6" descr="Zero carbon communities poster saying How can your community tackle climate change? and join our free ZCC workshop">
            <a:extLst>
              <a:ext uri="{FF2B5EF4-FFF2-40B4-BE49-F238E27FC236}">
                <a16:creationId xmlns:a16="http://schemas.microsoft.com/office/drawing/2014/main" id="{4F9CC860-7E6D-4EBD-A924-61EC14040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7"/>
          <a:stretch/>
        </p:blipFill>
        <p:spPr>
          <a:xfrm rot="396666">
            <a:off x="7467383" y="3089035"/>
            <a:ext cx="4724617" cy="3768965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44193F-2111-49CB-8A6E-6C25AA5E5DE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Zero Carbon Communities grant</a:t>
            </a:r>
          </a:p>
        </p:txBody>
      </p:sp>
    </p:spTree>
    <p:extLst>
      <p:ext uri="{BB962C8B-B14F-4D97-AF65-F5344CB8AC3E}">
        <p14:creationId xmlns:p14="http://schemas.microsoft.com/office/powerpoint/2010/main" val="3806176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FFCEACC2-2015-4539-8538-77CDBE2A9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55800"/>
          </a:xfrm>
          <a:prstGeom prst="rect">
            <a:avLst/>
          </a:prstGeom>
        </p:spPr>
      </p:pic>
      <p:sp>
        <p:nvSpPr>
          <p:cNvPr id="4" name="Rectangle 3" descr="Questions&#10;">
            <a:extLst>
              <a:ext uri="{FF2B5EF4-FFF2-40B4-BE49-F238E27FC236}">
                <a16:creationId xmlns:a16="http://schemas.microsoft.com/office/drawing/2014/main" id="{1637C689-8B07-4A81-B089-601D2D4AFA89}"/>
              </a:ext>
            </a:extLst>
          </p:cNvPr>
          <p:cNvSpPr/>
          <p:nvPr/>
        </p:nvSpPr>
        <p:spPr>
          <a:xfrm>
            <a:off x="4310896" y="3843417"/>
            <a:ext cx="3563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0B050"/>
                </a:solidFill>
                <a:latin typeface="Arial" panose="020B0604020202020204" pitchFamily="34" charset="0"/>
              </a:rPr>
              <a:t>Questions</a:t>
            </a:r>
            <a:endParaRPr lang="en-GB" sz="5400" dirty="0">
              <a:solidFill>
                <a:srgbClr val="00B050"/>
              </a:solidFill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51EEA4-37DA-40F9-9604-B6087ED5482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8020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FFCEACC2-2015-4539-8538-77CDBE2A9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55800"/>
          </a:xfrm>
          <a:prstGeom prst="rect">
            <a:avLst/>
          </a:prstGeom>
        </p:spPr>
      </p:pic>
      <p:sp>
        <p:nvSpPr>
          <p:cNvPr id="4" name="Rectangle 3" descr=" Speakers&#10;Emma Dyer- Climate and Environment Project Officer at South  Cambridgeshire District Council&#10;&#10;Siobhan Mellon- Climate and Environment Development Officer at South Cambridgeshire District Council&#10;&#10;Sally Page- Cambridge Council for Voluntary Service (CCVS)&#10;&#10;Sherryl Cousins- Gamlingay Eco Community Group&#10;">
            <a:extLst>
              <a:ext uri="{FF2B5EF4-FFF2-40B4-BE49-F238E27FC236}">
                <a16:creationId xmlns:a16="http://schemas.microsoft.com/office/drawing/2014/main" id="{46C30CCC-5175-4971-8C94-4BB6BE63594E}"/>
              </a:ext>
            </a:extLst>
          </p:cNvPr>
          <p:cNvSpPr/>
          <p:nvPr/>
        </p:nvSpPr>
        <p:spPr>
          <a:xfrm>
            <a:off x="586854" y="2310643"/>
            <a:ext cx="114231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Speakers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Emma Dyer-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Climate and Environment Project Officer at South 	Cambridgeshire District Council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Siobhan Mellon-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Climate and Environment Development Officer at South Cambridgeshire District Council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Sally Page-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Cambridge Council for Voluntary Service (CCVS)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Sherryl Cousins-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Gamlingay Eco Community Group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1D5F37-DFC7-4BCA-9C16-04E0DD63E6F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Speakers</a:t>
            </a:r>
          </a:p>
        </p:txBody>
      </p:sp>
    </p:spTree>
    <p:extLst>
      <p:ext uri="{BB962C8B-B14F-4D97-AF65-F5344CB8AC3E}">
        <p14:creationId xmlns:p14="http://schemas.microsoft.com/office/powerpoint/2010/main" val="332296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ims of the ZCC grant scheme">
            <a:extLst>
              <a:ext uri="{FF2B5EF4-FFF2-40B4-BE49-F238E27FC236}">
                <a16:creationId xmlns:a16="http://schemas.microsoft.com/office/drawing/2014/main" id="{70D57C06-1828-4337-95FF-60069B0387BA}"/>
              </a:ext>
            </a:extLst>
          </p:cNvPr>
          <p:cNvSpPr txBox="1">
            <a:spLocks/>
          </p:cNvSpPr>
          <p:nvPr/>
        </p:nvSpPr>
        <p:spPr bwMode="auto">
          <a:xfrm>
            <a:off x="1651086" y="1962530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of the ZCC grant scheme</a:t>
            </a:r>
            <a:br>
              <a:rPr lang="en-GB" altLang="en-US" dirty="0">
                <a:solidFill>
                  <a:srgbClr val="1533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dirty="0">
              <a:solidFill>
                <a:srgbClr val="153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" descr="support communities to promote behavioural change and reduce reliance on fossil fuels&#10;&#10;aligns with aspiration for net zero carbon by 2050 in our Zero Carbon Strategy&#10;&#10;£100k total budget&#10;">
            <a:extLst>
              <a:ext uri="{FF2B5EF4-FFF2-40B4-BE49-F238E27FC236}">
                <a16:creationId xmlns:a16="http://schemas.microsoft.com/office/drawing/2014/main" id="{91C259FF-397E-40C4-92DA-D97CC52ED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003" y="2961565"/>
            <a:ext cx="1008569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</a:rPr>
              <a:t>support communities to promote behavioural change and reduce reliance on fossil fuels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</a:rPr>
              <a:t>aligns with aspiration for net zero carbon by 2050 in our Zero Carbon Strategy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3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prstClr val="black"/>
                </a:solidFill>
                <a:latin typeface="Arial"/>
                <a:cs typeface="Arial"/>
              </a:rPr>
              <a:t>£100k total budget</a:t>
            </a:r>
          </a:p>
        </p:txBody>
      </p:sp>
      <p:pic>
        <p:nvPicPr>
          <p:cNvPr id="5" name="Picture 4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54BF0C06-3871-4B1A-89AF-7C94E9CEA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594"/>
            <a:ext cx="12192000" cy="1955800"/>
          </a:xfrm>
          <a:prstGeom prst="rect">
            <a:avLst/>
          </a:prstGeom>
        </p:spPr>
      </p:pic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797712D8-AB8E-4D22-BB15-099EF0F4AFB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Aims of the scheme</a:t>
            </a:r>
          </a:p>
        </p:txBody>
      </p:sp>
    </p:spTree>
    <p:extLst>
      <p:ext uri="{BB962C8B-B14F-4D97-AF65-F5344CB8AC3E}">
        <p14:creationId xmlns:p14="http://schemas.microsoft.com/office/powerpoint/2010/main" val="21201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 descr="Table showing the numbers of Projects funded so far">
            <a:extLst>
              <a:ext uri="{FF2B5EF4-FFF2-40B4-BE49-F238E27FC236}">
                <a16:creationId xmlns:a16="http://schemas.microsoft.com/office/drawing/2014/main" id="{3639A33B-803F-4216-A2F6-CBC32673B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423872"/>
              </p:ext>
            </p:extLst>
          </p:nvPr>
        </p:nvGraphicFramePr>
        <p:xfrm>
          <a:off x="628650" y="2934547"/>
          <a:ext cx="10487517" cy="3476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5158">
                  <a:extLst>
                    <a:ext uri="{9D8B030D-6E8A-4147-A177-3AD203B41FA5}">
                      <a16:colId xmlns:a16="http://schemas.microsoft.com/office/drawing/2014/main" val="2532431153"/>
                    </a:ext>
                  </a:extLst>
                </a:gridCol>
                <a:gridCol w="2090795">
                  <a:extLst>
                    <a:ext uri="{9D8B030D-6E8A-4147-A177-3AD203B41FA5}">
                      <a16:colId xmlns:a16="http://schemas.microsoft.com/office/drawing/2014/main" val="529676973"/>
                    </a:ext>
                  </a:extLst>
                </a:gridCol>
                <a:gridCol w="1878360">
                  <a:extLst>
                    <a:ext uri="{9D8B030D-6E8A-4147-A177-3AD203B41FA5}">
                      <a16:colId xmlns:a16="http://schemas.microsoft.com/office/drawing/2014/main" val="1039416064"/>
                    </a:ext>
                  </a:extLst>
                </a:gridCol>
                <a:gridCol w="1379837">
                  <a:extLst>
                    <a:ext uri="{9D8B030D-6E8A-4147-A177-3AD203B41FA5}">
                      <a16:colId xmlns:a16="http://schemas.microsoft.com/office/drawing/2014/main" val="3087581260"/>
                    </a:ext>
                  </a:extLst>
                </a:gridCol>
                <a:gridCol w="1378645">
                  <a:extLst>
                    <a:ext uri="{9D8B030D-6E8A-4147-A177-3AD203B41FA5}">
                      <a16:colId xmlns:a16="http://schemas.microsoft.com/office/drawing/2014/main" val="314391987"/>
                    </a:ext>
                  </a:extLst>
                </a:gridCol>
                <a:gridCol w="1359828">
                  <a:extLst>
                    <a:ext uri="{9D8B030D-6E8A-4147-A177-3AD203B41FA5}">
                      <a16:colId xmlns:a16="http://schemas.microsoft.com/office/drawing/2014/main" val="2760437675"/>
                    </a:ext>
                  </a:extLst>
                </a:gridCol>
                <a:gridCol w="1214894">
                  <a:extLst>
                    <a:ext uri="{9D8B030D-6E8A-4147-A177-3AD203B41FA5}">
                      <a16:colId xmlns:a16="http://schemas.microsoft.com/office/drawing/2014/main" val="2739599435"/>
                    </a:ext>
                  </a:extLst>
                </a:gridCol>
              </a:tblGrid>
              <a:tr h="115342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Other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Total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6238777"/>
                  </a:ext>
                </a:extLst>
              </a:tr>
              <a:tr h="543907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19-20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Applications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12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5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13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40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786382"/>
                  </a:ext>
                </a:extLst>
              </a:tr>
              <a:tr h="5439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Awards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7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4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7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19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8345948"/>
                  </a:ext>
                </a:extLst>
              </a:tr>
              <a:tr h="606003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20-21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Applications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15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45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397696"/>
                  </a:ext>
                </a:extLst>
              </a:tr>
              <a:tr h="5752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Awards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5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17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4523032"/>
                  </a:ext>
                </a:extLst>
              </a:tr>
            </a:tbl>
          </a:graphicData>
        </a:graphic>
      </p:graphicFrame>
      <p:sp>
        <p:nvSpPr>
          <p:cNvPr id="7" name="TextBox 6" descr="Projects funded so far:&#10;">
            <a:extLst>
              <a:ext uri="{FF2B5EF4-FFF2-40B4-BE49-F238E27FC236}">
                <a16:creationId xmlns:a16="http://schemas.microsoft.com/office/drawing/2014/main" id="{A6F00029-3392-454E-831C-A1D552F1E0AC}"/>
              </a:ext>
            </a:extLst>
          </p:cNvPr>
          <p:cNvSpPr txBox="1"/>
          <p:nvPr/>
        </p:nvSpPr>
        <p:spPr>
          <a:xfrm>
            <a:off x="3120234" y="2142425"/>
            <a:ext cx="7002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Projects funded so far:</a:t>
            </a:r>
          </a:p>
        </p:txBody>
      </p:sp>
      <p:pic>
        <p:nvPicPr>
          <p:cNvPr id="11" name="Graphic 10" descr="Home outline">
            <a:extLst>
              <a:ext uri="{FF2B5EF4-FFF2-40B4-BE49-F238E27FC236}">
                <a16:creationId xmlns:a16="http://schemas.microsoft.com/office/drawing/2014/main" id="{6BCCF69D-48B5-4153-9DCF-9F67B6392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9598" y="3063240"/>
            <a:ext cx="914400" cy="914400"/>
          </a:xfrm>
          <a:prstGeom prst="rect">
            <a:avLst/>
          </a:prstGeom>
        </p:spPr>
      </p:pic>
      <p:pic>
        <p:nvPicPr>
          <p:cNvPr id="13" name="Graphic 12" descr="Cycling outline">
            <a:extLst>
              <a:ext uri="{FF2B5EF4-FFF2-40B4-BE49-F238E27FC236}">
                <a16:creationId xmlns:a16="http://schemas.microsoft.com/office/drawing/2014/main" id="{DFB4D99F-5F4E-479C-8607-DB52118E4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2408" y="3063240"/>
            <a:ext cx="914400" cy="914400"/>
          </a:xfrm>
          <a:prstGeom prst="rect">
            <a:avLst/>
          </a:prstGeom>
        </p:spPr>
      </p:pic>
      <p:pic>
        <p:nvPicPr>
          <p:cNvPr id="15" name="Graphic 14" descr="Deciduous tree outline">
            <a:extLst>
              <a:ext uri="{FF2B5EF4-FFF2-40B4-BE49-F238E27FC236}">
                <a16:creationId xmlns:a16="http://schemas.microsoft.com/office/drawing/2014/main" id="{4DF42E82-411E-4007-8F9F-9FD3EC6B49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29500" y="3063240"/>
            <a:ext cx="914400" cy="914400"/>
          </a:xfrm>
          <a:prstGeom prst="rect">
            <a:avLst/>
          </a:prstGeom>
        </p:spPr>
      </p:pic>
      <p:pic>
        <p:nvPicPr>
          <p:cNvPr id="9" name="Picture 8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5BD48C27-A6A1-47FF-8C9A-15F9B1E2F3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55800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679DBF-BC30-42F5-AA40-2F6B48DFCA1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Projects</a:t>
            </a:r>
            <a:r>
              <a:rPr lang="en-GB" baseline="0" dirty="0"/>
              <a:t> funded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31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outdoor, bicycle, person&#10;&#10;Description automatically generated">
            <a:extLst>
              <a:ext uri="{FF2B5EF4-FFF2-40B4-BE49-F238E27FC236}">
                <a16:creationId xmlns:a16="http://schemas.microsoft.com/office/drawing/2014/main" id="{D94A9CC4-6B5E-411D-B72E-A10C27E1F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r="15843" b="-4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3" name="Picture 2" descr="A picture containing an electric bicycle, 5 people">
            <a:extLst>
              <a:ext uri="{FF2B5EF4-FFF2-40B4-BE49-F238E27FC236}">
                <a16:creationId xmlns:a16="http://schemas.microsoft.com/office/drawing/2014/main" id="{2F129705-33CC-44B4-A9C4-AC6751F985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r="10551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8" name="Picture 7" descr="A picture containing indoor, wall, ceiling&#10;&#10;Description automatically generated">
            <a:extLst>
              <a:ext uri="{FF2B5EF4-FFF2-40B4-BE49-F238E27FC236}">
                <a16:creationId xmlns:a16="http://schemas.microsoft.com/office/drawing/2014/main" id="{393D8C53-17BC-4E15-B182-8755A362FC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r="6190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5" name="Picture 4" descr="A picture containing grass, person, outdoor, people&#10;&#10;Description automatically generated">
            <a:extLst>
              <a:ext uri="{FF2B5EF4-FFF2-40B4-BE49-F238E27FC236}">
                <a16:creationId xmlns:a16="http://schemas.microsoft.com/office/drawing/2014/main" id="{4BC3768B-BD51-41BD-AE5C-1C2EDEE48D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" b="1873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5" name="Picture 14" descr="A picture containing grass, bicycle, outdoor, tree&#10;&#10;Description automatically generated">
            <a:extLst>
              <a:ext uri="{FF2B5EF4-FFF2-40B4-BE49-F238E27FC236}">
                <a16:creationId xmlns:a16="http://schemas.microsoft.com/office/drawing/2014/main" id="{FFA27638-8B42-4AC7-9B80-9C43B3A5B9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6" r="998" b="1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4" name="Picture 3" descr="A picture containing outdoor, ground, grass, person&#10;&#10;Description automatically generated">
            <a:extLst>
              <a:ext uri="{FF2B5EF4-FFF2-40B4-BE49-F238E27FC236}">
                <a16:creationId xmlns:a16="http://schemas.microsoft.com/office/drawing/2014/main" id="{5CF99369-2225-455B-8CD0-235DD2F82A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r="2005" b="-3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0E5E73-8353-4827-8BF9-B40E9DCB8D2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Pictures</a:t>
            </a:r>
            <a:r>
              <a:rPr lang="en-GB" baseline="0" dirty="0"/>
              <a:t> of funded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93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Table showing the key information about the grant: ">
            <a:extLst>
              <a:ext uri="{FF2B5EF4-FFF2-40B4-BE49-F238E27FC236}">
                <a16:creationId xmlns:a16="http://schemas.microsoft.com/office/drawing/2014/main" id="{03F50E29-C954-4C4F-864C-ED7607745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53288"/>
              </p:ext>
            </p:extLst>
          </p:nvPr>
        </p:nvGraphicFramePr>
        <p:xfrm>
          <a:off x="491321" y="2063872"/>
          <a:ext cx="11013742" cy="4407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424">
                  <a:extLst>
                    <a:ext uri="{9D8B030D-6E8A-4147-A177-3AD203B41FA5}">
                      <a16:colId xmlns:a16="http://schemas.microsoft.com/office/drawing/2014/main" val="310171819"/>
                    </a:ext>
                  </a:extLst>
                </a:gridCol>
                <a:gridCol w="8061318">
                  <a:extLst>
                    <a:ext uri="{9D8B030D-6E8A-4147-A177-3AD203B41FA5}">
                      <a16:colId xmlns:a16="http://schemas.microsoft.com/office/drawing/2014/main" val="3438271917"/>
                    </a:ext>
                  </a:extLst>
                </a:gridCol>
              </a:tblGrid>
              <a:tr h="1063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invited from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parish councils and community groups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4067660"/>
                  </a:ext>
                </a:extLst>
              </a:tr>
              <a:tr h="553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available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£100,000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190050"/>
                  </a:ext>
                </a:extLst>
              </a:tr>
              <a:tr h="632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Min/max grant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£1,000 - £15,000 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321326"/>
                  </a:ext>
                </a:extLst>
              </a:tr>
              <a:tr h="895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 scheme open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10 May 2021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707119"/>
                  </a:ext>
                </a:extLst>
              </a:tr>
              <a:tr h="914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deadline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5pm Friday 30 July 2021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126256"/>
                  </a:ext>
                </a:extLst>
              </a:tr>
            </a:tbl>
          </a:graphicData>
        </a:graphic>
      </p:graphicFrame>
      <p:pic>
        <p:nvPicPr>
          <p:cNvPr id="9" name="Picture 8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B5EFA873-F3A2-4072-A861-817999965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55800"/>
          </a:xfrm>
          <a:prstGeom prst="rect">
            <a:avLst/>
          </a:prstGeom>
        </p:spPr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88209B70-1117-48C6-92D4-95170F0512D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Applications invited</a:t>
            </a:r>
          </a:p>
        </p:txBody>
      </p:sp>
    </p:spTree>
    <p:extLst>
      <p:ext uri="{BB962C8B-B14F-4D97-AF65-F5344CB8AC3E}">
        <p14:creationId xmlns:p14="http://schemas.microsoft.com/office/powerpoint/2010/main" val="3149399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 Any non-profit group or organisation based in South Cambridgeshire or benefiting South Cambridgeshire residents, OR a South Cambridgeshire parish council">
            <a:extLst>
              <a:ext uri="{FF2B5EF4-FFF2-40B4-BE49-F238E27FC236}">
                <a16:creationId xmlns:a16="http://schemas.microsoft.com/office/drawing/2014/main" id="{836E7219-743D-4ED0-9AA2-75720AE794ED}"/>
              </a:ext>
            </a:extLst>
          </p:cNvPr>
          <p:cNvSpPr txBox="1"/>
          <p:nvPr/>
        </p:nvSpPr>
        <p:spPr>
          <a:xfrm>
            <a:off x="1255594" y="3748039"/>
            <a:ext cx="10222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non-profit group or organisation based in South Cambridgeshire or benefiting South Cambridgeshire residents, </a:t>
            </a:r>
            <a:r>
              <a:rPr lang="en-GB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South Cambridgeshire parish council. </a:t>
            </a:r>
          </a:p>
        </p:txBody>
      </p:sp>
      <p:sp>
        <p:nvSpPr>
          <p:cNvPr id="3" name="TextBox 2" descr="Who can apply?&#10;">
            <a:extLst>
              <a:ext uri="{FF2B5EF4-FFF2-40B4-BE49-F238E27FC236}">
                <a16:creationId xmlns:a16="http://schemas.microsoft.com/office/drawing/2014/main" id="{BFBADA2B-8282-40EF-8C96-13C375CC1092}"/>
              </a:ext>
            </a:extLst>
          </p:cNvPr>
          <p:cNvSpPr txBox="1"/>
          <p:nvPr/>
        </p:nvSpPr>
        <p:spPr>
          <a:xfrm>
            <a:off x="1663100" y="2467199"/>
            <a:ext cx="6977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apply?</a:t>
            </a:r>
          </a:p>
        </p:txBody>
      </p:sp>
      <p:pic>
        <p:nvPicPr>
          <p:cNvPr id="8" name="Picture 7" descr="Zero Carbon Communities logo containing a tree and SCDC logo&#10;Supporting your community in tackling the challenges we face">
            <a:extLst>
              <a:ext uri="{FF2B5EF4-FFF2-40B4-BE49-F238E27FC236}">
                <a16:creationId xmlns:a16="http://schemas.microsoft.com/office/drawing/2014/main" id="{1714CEBF-27D0-4DB3-AEAD-092BB6879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55800"/>
          </a:xfrm>
          <a:prstGeom prst="rect">
            <a:avLst/>
          </a:prstGeo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3C03DFF-0A6A-4DB7-8DFB-958D4F6D570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Who can apply?</a:t>
            </a:r>
          </a:p>
        </p:txBody>
      </p:sp>
    </p:spTree>
    <p:extLst>
      <p:ext uri="{BB962C8B-B14F-4D97-AF65-F5344CB8AC3E}">
        <p14:creationId xmlns:p14="http://schemas.microsoft.com/office/powerpoint/2010/main" val="145814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1006</Words>
  <Application>Microsoft Office PowerPoint</Application>
  <PresentationFormat>Widescreen</PresentationFormat>
  <Paragraphs>249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Arial,Sans-Serif</vt:lpstr>
      <vt:lpstr>Calibri</vt:lpstr>
      <vt:lpstr>Calibri Light</vt:lpstr>
      <vt:lpstr>Symbol</vt:lpstr>
      <vt:lpstr>Office Theme</vt:lpstr>
      <vt:lpstr>Custom Design</vt:lpstr>
      <vt:lpstr>1_Office Theme</vt:lpstr>
      <vt:lpstr>Title slide</vt:lpstr>
      <vt:lpstr>Welcome and introduction</vt:lpstr>
      <vt:lpstr>Zero Carbon Communities grant</vt:lpstr>
      <vt:lpstr>Speakers</vt:lpstr>
      <vt:lpstr>Aims of the scheme</vt:lpstr>
      <vt:lpstr>Projects funded</vt:lpstr>
      <vt:lpstr>Pictures of funded projects</vt:lpstr>
      <vt:lpstr>Applications invited</vt:lpstr>
      <vt:lpstr>Who can apply?</vt:lpstr>
      <vt:lpstr>This year there will be three funding streams:</vt:lpstr>
      <vt:lpstr>Objectives </vt:lpstr>
      <vt:lpstr>Community buildings</vt:lpstr>
      <vt:lpstr>Nature</vt:lpstr>
      <vt:lpstr>Examples</vt:lpstr>
      <vt:lpstr>Other projects</vt:lpstr>
      <vt:lpstr>Other examples</vt:lpstr>
      <vt:lpstr>Application process</vt:lpstr>
      <vt:lpstr>Before you apply</vt:lpstr>
      <vt:lpstr>How to apply</vt:lpstr>
      <vt:lpstr>Further information</vt:lpstr>
      <vt:lpstr>Tips for successful grant applications</vt:lpstr>
      <vt:lpstr>What is your project</vt:lpstr>
      <vt:lpstr>Getting ready to apply</vt:lpstr>
      <vt:lpstr>Writing the application</vt:lpstr>
      <vt:lpstr>Enquiries</vt:lpstr>
      <vt:lpstr>Gamlingay eco group</vt:lpstr>
      <vt:lpstr>Why was it set up?</vt:lpstr>
      <vt:lpstr>Engaging with public</vt:lpstr>
      <vt:lpstr>Brownies and Guides (attended virtual sessions)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Dyer Emma</dc:creator>
  <cp:lastModifiedBy>Pearson Emma</cp:lastModifiedBy>
  <cp:revision>97</cp:revision>
  <dcterms:created xsi:type="dcterms:W3CDTF">2021-06-03T10:08:58Z</dcterms:created>
  <dcterms:modified xsi:type="dcterms:W3CDTF">2021-06-10T10:53:52Z</dcterms:modified>
</cp:coreProperties>
</file>